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62" r:id="rId3"/>
    <p:sldId id="263" r:id="rId4"/>
    <p:sldId id="267" r:id="rId5"/>
    <p:sldId id="268" r:id="rId6"/>
    <p:sldId id="269" r:id="rId7"/>
    <p:sldId id="264" r:id="rId8"/>
    <p:sldId id="270" r:id="rId9"/>
    <p:sldId id="271" r:id="rId10"/>
    <p:sldId id="272" r:id="rId11"/>
    <p:sldId id="273" r:id="rId12"/>
    <p:sldId id="265" r:id="rId13"/>
    <p:sldId id="274" r:id="rId1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18" autoAdjust="0"/>
    <p:restoredTop sz="94622" autoAdjust="0"/>
  </p:normalViewPr>
  <p:slideViewPr>
    <p:cSldViewPr snapToGrid="0" showGuides="1">
      <p:cViewPr varScale="1">
        <p:scale>
          <a:sx n="135" d="100"/>
          <a:sy n="135" d="100"/>
        </p:scale>
        <p:origin x="456" y="75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718"/>
    </p:cViewPr>
  </p:sorter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9" y="304800"/>
            <a:ext cx="6597692" cy="719424"/>
          </a:xfrm>
        </p:spPr>
        <p:txBody>
          <a:bodyPr anchor="b"/>
          <a:lstStyle>
            <a:lvl1pPr algn="l">
              <a:defRPr sz="2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7484" y="2292825"/>
            <a:ext cx="6612168" cy="3833339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1" y="1160463"/>
            <a:ext cx="6597692" cy="9540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98566-5F7B-A44B-A434-81D2BB0756A1}" type="datetime1">
              <a:rPr lang="da-DK" smtClean="0"/>
              <a:t>28-11-2023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1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5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28-11-2023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1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431" y="-56664"/>
            <a:ext cx="12811432" cy="6914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8964" y="2539453"/>
            <a:ext cx="4946648" cy="726435"/>
          </a:xfrm>
        </p:spPr>
        <p:txBody>
          <a:bodyPr/>
          <a:lstStyle/>
          <a:p>
            <a:r>
              <a:rPr lang="da-DK" sz="2000" dirty="0" smtClean="0"/>
              <a:t>Eksamenstræning 2</a:t>
            </a:r>
            <a:endParaRPr lang="da-DK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 smtClean="0"/>
              <a:t>Thomas Just Sørensen</a:t>
            </a:r>
          </a:p>
          <a:p>
            <a:r>
              <a:rPr lang="da-DK" dirty="0" smtClean="0"/>
              <a:t>Nano-Science Centeret</a:t>
            </a:r>
          </a:p>
          <a:p>
            <a:r>
              <a:rPr lang="da-DK" dirty="0" smtClean="0"/>
              <a:t>Kemisk Institut</a:t>
            </a:r>
            <a:endParaRPr lang="da-DK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Grundlæggende </a:t>
            </a:r>
            <a:r>
              <a:rPr lang="da-DK" dirty="0" err="1" smtClean="0"/>
              <a:t>nanokemi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3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c)</a:t>
            </a:r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714234"/>
            <a:ext cx="5357812" cy="25169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389" y="686421"/>
            <a:ext cx="3476705" cy="2089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369" y="2078398"/>
            <a:ext cx="3476705" cy="208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566" y="4194355"/>
            <a:ext cx="3476705" cy="20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7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3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dirty="0" smtClean="0"/>
              <a:t>d)</a:t>
            </a:r>
          </a:p>
          <a:p>
            <a:pPr marL="0" indent="0">
              <a:buNone/>
            </a:pPr>
            <a:r>
              <a:rPr lang="da-DK" dirty="0"/>
              <a:t>ΔG = -70,6 </a:t>
            </a:r>
            <a:r>
              <a:rPr lang="en-DK" dirty="0"/>
              <a:t>–</a:t>
            </a:r>
            <a:r>
              <a:rPr lang="da-DK" dirty="0"/>
              <a:t> T(-0,01766) </a:t>
            </a:r>
            <a:r>
              <a:rPr lang="da-DK" dirty="0" smtClean="0"/>
              <a:t>kJ/mol = 0</a:t>
            </a:r>
          </a:p>
          <a:p>
            <a:pPr marL="0" indent="0">
              <a:buNone/>
            </a:pPr>
            <a:r>
              <a:rPr lang="da-DK" dirty="0" smtClean="0"/>
              <a:t>70,6 = T(0,01766) = </a:t>
            </a:r>
            <a:r>
              <a:rPr lang="en-DK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⇔</a:t>
            </a:r>
            <a:r>
              <a:rPr 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T = 70,6/0,01766 = </a:t>
            </a:r>
            <a:r>
              <a:rPr lang="en-US" u="sng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3998K</a:t>
            </a:r>
            <a:endParaRPr lang="da-DK" u="sng" dirty="0"/>
          </a:p>
          <a:p>
            <a:pPr marL="0" indent="0">
              <a:buNone/>
            </a:pPr>
            <a:r>
              <a:rPr lang="da-DK" dirty="0"/>
              <a:t>ΔG = -62,79 </a:t>
            </a:r>
            <a:r>
              <a:rPr lang="en-DK" dirty="0"/>
              <a:t>–</a:t>
            </a:r>
            <a:r>
              <a:rPr lang="da-DK" dirty="0"/>
              <a:t> T(-0,01129) </a:t>
            </a:r>
            <a:r>
              <a:rPr lang="da-DK" dirty="0" smtClean="0"/>
              <a:t>kJ/mol = 0</a:t>
            </a:r>
          </a:p>
          <a:p>
            <a:pPr marL="0" indent="0">
              <a:buNone/>
            </a:pPr>
            <a:r>
              <a:rPr lang="da-DK" dirty="0" smtClean="0"/>
              <a:t>62,79 </a:t>
            </a:r>
            <a:r>
              <a:rPr lang="da-DK" dirty="0"/>
              <a:t>= </a:t>
            </a:r>
            <a:r>
              <a:rPr lang="da-DK" dirty="0" smtClean="0"/>
              <a:t>T(0,01129) </a:t>
            </a:r>
            <a:r>
              <a:rPr lang="en-DK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⇔</a:t>
            </a: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T = </a:t>
            </a:r>
            <a:r>
              <a:rPr lang="en-US" u="sng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5562K</a:t>
            </a:r>
            <a:endParaRPr lang="da-DK" u="sng" dirty="0"/>
          </a:p>
          <a:p>
            <a:pPr marL="0" indent="0">
              <a:buNone/>
            </a:pPr>
            <a:r>
              <a:rPr lang="da-DK" dirty="0" smtClean="0"/>
              <a:t>ΔG </a:t>
            </a:r>
            <a:r>
              <a:rPr lang="da-DK" dirty="0"/>
              <a:t>= -214,09 </a:t>
            </a:r>
            <a:r>
              <a:rPr lang="en-DK" dirty="0"/>
              <a:t>–</a:t>
            </a:r>
            <a:r>
              <a:rPr lang="da-DK" dirty="0"/>
              <a:t> T(-0,1787) </a:t>
            </a:r>
            <a:r>
              <a:rPr lang="da-DK" dirty="0" smtClean="0"/>
              <a:t>kJ/mol = 0</a:t>
            </a:r>
          </a:p>
          <a:p>
            <a:pPr marL="0" indent="0">
              <a:buNone/>
            </a:pPr>
            <a:r>
              <a:rPr lang="da-DK" dirty="0" smtClean="0"/>
              <a:t>214,09 </a:t>
            </a:r>
            <a:r>
              <a:rPr lang="da-DK" dirty="0"/>
              <a:t>= </a:t>
            </a:r>
            <a:r>
              <a:rPr lang="da-DK" dirty="0" smtClean="0"/>
              <a:t>T(0,1787) </a:t>
            </a:r>
            <a:r>
              <a:rPr lang="en-DK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⇔</a:t>
            </a: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T = </a:t>
            </a:r>
            <a:r>
              <a:rPr lang="en-US" u="sng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1198K</a:t>
            </a:r>
            <a:endParaRPr lang="da-DK" u="sng" dirty="0"/>
          </a:p>
          <a:p>
            <a:pPr marL="0" indent="0">
              <a:buNone/>
            </a:pPr>
            <a:r>
              <a:rPr lang="da-DK" dirty="0" smtClean="0"/>
              <a:t>e)</a:t>
            </a:r>
          </a:p>
          <a:p>
            <a:pPr marL="0" indent="0">
              <a:buNone/>
            </a:pPr>
            <a:r>
              <a:rPr lang="da-DK" u="sng" dirty="0" smtClean="0"/>
              <a:t>Baseret på termodynamik alene, så danner hydroxylradikaler </a:t>
            </a:r>
            <a:r>
              <a:rPr lang="da-DK" u="sng" dirty="0" err="1" smtClean="0"/>
              <a:t>hydrogenperoxid</a:t>
            </a:r>
            <a:r>
              <a:rPr lang="da-DK" u="sng" dirty="0" smtClean="0"/>
              <a:t>.</a:t>
            </a:r>
            <a:endParaRPr lang="da-DK" dirty="0" smtClean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714234"/>
            <a:ext cx="5357812" cy="251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9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4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a-DK" sz="1600" dirty="0" smtClean="0"/>
              <a:t>a)</a:t>
            </a:r>
          </a:p>
          <a:p>
            <a:pPr marL="0" indent="0">
              <a:buNone/>
            </a:pPr>
            <a:endParaRPr lang="da-DK" sz="1600" dirty="0"/>
          </a:p>
          <a:p>
            <a:pPr marL="0" indent="0">
              <a:buNone/>
            </a:pPr>
            <a:endParaRPr lang="da-DK" sz="1600" dirty="0" smtClean="0"/>
          </a:p>
          <a:p>
            <a:pPr marL="0" indent="0">
              <a:buNone/>
            </a:pPr>
            <a:r>
              <a:rPr lang="da-DK" sz="1600" dirty="0" smtClean="0"/>
              <a:t>b)</a:t>
            </a:r>
          </a:p>
          <a:p>
            <a:pPr marL="0" indent="0">
              <a:buNone/>
            </a:pPr>
            <a:r>
              <a:rPr lang="da-DK" sz="1600" dirty="0" smtClean="0"/>
              <a:t>H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O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(</a:t>
            </a:r>
            <a:r>
              <a:rPr lang="da-DK" sz="1600" dirty="0" err="1" smtClean="0"/>
              <a:t>aq</a:t>
            </a:r>
            <a:r>
              <a:rPr lang="da-DK" sz="1600" dirty="0" smtClean="0"/>
              <a:t>) + 2e</a:t>
            </a:r>
            <a:r>
              <a:rPr lang="da-DK" sz="1600" baseline="30000" dirty="0" smtClean="0"/>
              <a:t>-</a:t>
            </a:r>
            <a:r>
              <a:rPr lang="da-DK" sz="1600" dirty="0" smtClean="0"/>
              <a:t> + 2H</a:t>
            </a:r>
            <a:r>
              <a:rPr lang="da-DK" sz="1600" baseline="30000" dirty="0" smtClean="0"/>
              <a:t>+</a:t>
            </a:r>
            <a:r>
              <a:rPr lang="da-DK" sz="1600" dirty="0" smtClean="0"/>
              <a:t> = 2H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O(l)</a:t>
            </a:r>
          </a:p>
          <a:p>
            <a:pPr marL="0" indent="0">
              <a:buNone/>
            </a:pPr>
            <a:r>
              <a:rPr lang="da-DK" sz="1600" dirty="0" smtClean="0"/>
              <a:t>c) </a:t>
            </a:r>
          </a:p>
          <a:p>
            <a:pPr marL="0" indent="0">
              <a:buNone/>
            </a:pPr>
            <a:r>
              <a:rPr lang="da-DK" sz="1600" dirty="0" smtClean="0"/>
              <a:t>H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Q(</a:t>
            </a:r>
            <a:r>
              <a:rPr lang="da-DK" sz="1600" dirty="0" err="1" smtClean="0"/>
              <a:t>aq</a:t>
            </a:r>
            <a:r>
              <a:rPr lang="da-DK" sz="1600" dirty="0"/>
              <a:t>) </a:t>
            </a:r>
            <a:r>
              <a:rPr lang="da-DK" sz="1600" dirty="0" smtClean="0"/>
              <a:t>+ H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O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(</a:t>
            </a:r>
            <a:r>
              <a:rPr lang="da-DK" sz="1600" dirty="0" err="1" smtClean="0"/>
              <a:t>aq</a:t>
            </a:r>
            <a:r>
              <a:rPr lang="da-DK" sz="1600" dirty="0" smtClean="0"/>
              <a:t>) = Q(</a:t>
            </a:r>
            <a:r>
              <a:rPr lang="da-DK" sz="1600" dirty="0" err="1" smtClean="0"/>
              <a:t>aq</a:t>
            </a:r>
            <a:r>
              <a:rPr lang="da-DK" sz="1600" dirty="0" smtClean="0"/>
              <a:t>) + 2H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O(l)</a:t>
            </a:r>
          </a:p>
          <a:p>
            <a:pPr marL="0" indent="0">
              <a:buNone/>
            </a:pPr>
            <a:r>
              <a:rPr lang="da-DK" sz="1600" i="1" dirty="0" err="1" smtClean="0"/>
              <a:t>E</a:t>
            </a:r>
            <a:r>
              <a:rPr lang="da-DK" sz="1600" i="1" baseline="-25000" dirty="0" err="1" smtClean="0"/>
              <a:t>celle</a:t>
            </a:r>
            <a:r>
              <a:rPr lang="da-DK" sz="1600" dirty="0" smtClean="0"/>
              <a:t> </a:t>
            </a:r>
            <a:r>
              <a:rPr lang="da-DK" sz="1600" dirty="0"/>
              <a:t>= 1,776 </a:t>
            </a:r>
            <a:r>
              <a:rPr lang="da-DK" sz="1600" dirty="0" smtClean="0"/>
              <a:t>V </a:t>
            </a:r>
            <a:r>
              <a:rPr lang="en-DK" sz="1600" dirty="0" smtClean="0"/>
              <a:t>–</a:t>
            </a:r>
            <a:r>
              <a:rPr lang="da-DK" sz="1600" dirty="0" smtClean="0"/>
              <a:t> 0,699 V = 1,077 V</a:t>
            </a:r>
          </a:p>
          <a:p>
            <a:pPr marL="0" indent="0">
              <a:buNone/>
            </a:pPr>
            <a:r>
              <a:rPr lang="da-DK" sz="1600" dirty="0"/>
              <a:t>ΔG </a:t>
            </a:r>
            <a:r>
              <a:rPr lang="da-DK" sz="1600" dirty="0" smtClean="0"/>
              <a:t>= -n*</a:t>
            </a:r>
            <a:r>
              <a:rPr lang="da-DK" sz="1600" i="1" dirty="0" smtClean="0"/>
              <a:t>F</a:t>
            </a:r>
            <a:r>
              <a:rPr lang="da-DK" sz="1600" dirty="0" smtClean="0"/>
              <a:t>*</a:t>
            </a:r>
            <a:r>
              <a:rPr lang="da-DK" sz="1600" i="1" dirty="0" smtClean="0"/>
              <a:t>E</a:t>
            </a:r>
            <a:r>
              <a:rPr lang="da-DK" sz="1600" dirty="0" smtClean="0"/>
              <a:t> = 2*</a:t>
            </a:r>
            <a:r>
              <a:rPr lang="en-DK" sz="1600" dirty="0" smtClean="0"/>
              <a:t>96</a:t>
            </a:r>
            <a:r>
              <a:rPr lang="en-US" sz="1600" dirty="0" smtClean="0"/>
              <a:t>.</a:t>
            </a:r>
            <a:r>
              <a:rPr lang="en-DK" sz="1600" dirty="0" smtClean="0"/>
              <a:t>485</a:t>
            </a:r>
            <a:r>
              <a:rPr lang="en-US" sz="1600" dirty="0" smtClean="0"/>
              <a:t>*1,077 J/</a:t>
            </a:r>
            <a:r>
              <a:rPr lang="en-US" sz="1600" dirty="0" err="1" smtClean="0"/>
              <a:t>mol</a:t>
            </a:r>
            <a:r>
              <a:rPr lang="en-US" sz="1600" dirty="0" smtClean="0"/>
              <a:t>= </a:t>
            </a:r>
            <a:r>
              <a:rPr lang="en-US" sz="1600" i="1" u="sng" dirty="0" smtClean="0"/>
              <a:t>-</a:t>
            </a:r>
            <a:r>
              <a:rPr lang="en-US" sz="1600" u="sng" dirty="0" smtClean="0"/>
              <a:t>207,83 kJ/</a:t>
            </a:r>
            <a:r>
              <a:rPr lang="en-US" sz="1600" u="sng" dirty="0" err="1" smtClean="0"/>
              <a:t>mol</a:t>
            </a:r>
            <a:endParaRPr lang="da-DK" dirty="0" smtClean="0"/>
          </a:p>
          <a:p>
            <a:pPr marL="0" indent="0">
              <a:buNone/>
            </a:pPr>
            <a:r>
              <a:rPr lang="da-DK" sz="1600" dirty="0" smtClean="0"/>
              <a:t>K = e^(207.830/(8,3145*298)) = </a:t>
            </a:r>
            <a:r>
              <a:rPr lang="da-DK" sz="1600" u="sng" dirty="0" smtClean="0"/>
              <a:t>2,68E+36</a:t>
            </a:r>
          </a:p>
          <a:p>
            <a:pPr marL="0" indent="0">
              <a:buNone/>
            </a:pPr>
            <a:r>
              <a:rPr lang="da-DK" sz="1600" dirty="0" smtClean="0"/>
              <a:t>d)</a:t>
            </a:r>
          </a:p>
          <a:p>
            <a:pPr marL="0" indent="0">
              <a:buNone/>
            </a:pPr>
            <a:r>
              <a:rPr lang="da-DK" sz="1600" dirty="0" smtClean="0"/>
              <a:t>Hvis vi skal kunne regne temperaturen ud, skal vi kende varmeudviklingen = ΔH [kJ/mol]. Vi skal kende varmekapaciteten  </a:t>
            </a:r>
            <a:r>
              <a:rPr lang="da-DK" sz="1600" dirty="0" err="1" smtClean="0"/>
              <a:t>c</a:t>
            </a:r>
            <a:r>
              <a:rPr lang="da-DK" sz="1600" baseline="-25000" dirty="0" err="1" smtClean="0"/>
              <a:t>P</a:t>
            </a:r>
            <a:r>
              <a:rPr lang="da-DK" sz="1600" dirty="0" smtClean="0"/>
              <a:t> [J/</a:t>
            </a:r>
            <a:r>
              <a:rPr lang="da-DK" sz="1600" dirty="0" err="1" smtClean="0"/>
              <a:t>gK</a:t>
            </a:r>
            <a:r>
              <a:rPr lang="da-DK" sz="1600" dirty="0" smtClean="0"/>
              <a:t>] af væsken, stofmængden af reagenser [mol] og massen af væske [g] for at regne ud hvor varmt det bliver.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8963" y="2522878"/>
            <a:ext cx="5357812" cy="2899682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526211"/>
              </p:ext>
            </p:extLst>
          </p:nvPr>
        </p:nvGraphicFramePr>
        <p:xfrm>
          <a:off x="6756627" y="1279715"/>
          <a:ext cx="2922587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CS ChemDraw Drawing" r:id="rId4" imgW="2922292" imgH="1128290" progId="ChemDraw.Document.6.0">
                  <p:embed/>
                </p:oleObj>
              </mc:Choice>
              <mc:Fallback>
                <p:oleObj name="CS ChemDraw Drawing" r:id="rId4" imgW="2922292" imgH="112829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56627" y="1279715"/>
                        <a:ext cx="2922587" cy="112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76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4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e)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f)</a:t>
            </a:r>
          </a:p>
          <a:p>
            <a:pPr marL="0" indent="0">
              <a:buNone/>
            </a:pPr>
            <a:r>
              <a:rPr lang="en-US" sz="1600" i="1" dirty="0" smtClean="0"/>
              <a:t>E</a:t>
            </a:r>
            <a:r>
              <a:rPr lang="en-US" sz="1600" dirty="0" smtClean="0"/>
              <a:t> = </a:t>
            </a:r>
            <a:r>
              <a:rPr lang="en-US" sz="1600" i="1" dirty="0" err="1" smtClean="0"/>
              <a:t>E</a:t>
            </a:r>
            <a:r>
              <a:rPr lang="en-US" sz="1600" baseline="-25000" dirty="0" err="1" smtClean="0"/>
              <a:t>celle</a:t>
            </a:r>
            <a:r>
              <a:rPr lang="en-US" sz="1600" dirty="0"/>
              <a:t> </a:t>
            </a:r>
            <a:r>
              <a:rPr lang="en-DK" sz="1600" dirty="0" smtClean="0"/>
              <a:t>–</a:t>
            </a:r>
            <a:r>
              <a:rPr lang="en-US" sz="1600" dirty="0" smtClean="0"/>
              <a:t> RT/</a:t>
            </a:r>
            <a:r>
              <a:rPr lang="en-US" sz="1600" dirty="0" err="1" smtClean="0"/>
              <a:t>n</a:t>
            </a:r>
            <a:r>
              <a:rPr lang="en-US" sz="1600" i="1" dirty="0" err="1" smtClean="0"/>
              <a:t>F</a:t>
            </a:r>
            <a:r>
              <a:rPr lang="en-US" sz="1600" dirty="0" smtClean="0"/>
              <a:t>*ln[red]/[ox]</a:t>
            </a:r>
            <a:r>
              <a:rPr lang="da-DK" sz="1600" dirty="0"/>
              <a:t> </a:t>
            </a:r>
            <a:r>
              <a:rPr lang="da-DK" sz="1600" dirty="0" smtClean="0"/>
              <a:t>= 1,077 V </a:t>
            </a:r>
            <a:r>
              <a:rPr lang="en-DK" sz="1600" dirty="0" smtClean="0"/>
              <a:t>–</a:t>
            </a:r>
            <a:r>
              <a:rPr lang="da-DK" sz="1600" dirty="0" smtClean="0"/>
              <a:t> (8,3145*298)/2*96.485*</a:t>
            </a:r>
            <a:r>
              <a:rPr lang="da-DK" sz="1600" dirty="0" err="1" smtClean="0"/>
              <a:t>ln</a:t>
            </a:r>
            <a:r>
              <a:rPr lang="da-DK" sz="1600" dirty="0" smtClean="0"/>
              <a:t>(([H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O][Q])/([H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O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][H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Q])</a:t>
            </a:r>
            <a:r>
              <a:rPr lang="en-US" sz="1600" dirty="0" smtClean="0"/>
              <a:t>)</a:t>
            </a:r>
            <a:r>
              <a:rPr lang="da-DK" sz="1600" dirty="0"/>
              <a:t/>
            </a:r>
            <a:br>
              <a:rPr lang="da-DK" sz="1600" dirty="0"/>
            </a:br>
            <a:r>
              <a:rPr lang="da-DK" sz="1600" dirty="0" smtClean="0"/>
              <a:t>= 1,077 V </a:t>
            </a:r>
            <a:r>
              <a:rPr lang="en-DK" sz="1600" dirty="0" smtClean="0"/>
              <a:t>–</a:t>
            </a:r>
            <a:r>
              <a:rPr lang="da-DK" sz="1600" dirty="0" smtClean="0"/>
              <a:t> 0,0128*</a:t>
            </a:r>
            <a:r>
              <a:rPr lang="da-DK" sz="1600" dirty="0" err="1" smtClean="0"/>
              <a:t>ln</a:t>
            </a:r>
            <a:r>
              <a:rPr lang="da-DK" sz="1600" dirty="0" smtClean="0"/>
              <a:t>((1*0,022)/(0,20*0,008) = </a:t>
            </a:r>
            <a:r>
              <a:rPr lang="da-DK" sz="1600" u="sng" dirty="0" smtClean="0"/>
              <a:t>1,043 V</a:t>
            </a:r>
          </a:p>
          <a:p>
            <a:pPr marL="0" indent="0">
              <a:buNone/>
            </a:pPr>
            <a:r>
              <a:rPr lang="da-DK" sz="1600" dirty="0"/>
              <a:t>ΔG = -</a:t>
            </a:r>
            <a:r>
              <a:rPr lang="da-DK" sz="1600" dirty="0" smtClean="0"/>
              <a:t>n*</a:t>
            </a:r>
            <a:r>
              <a:rPr lang="da-DK" sz="1600" i="1" dirty="0" smtClean="0"/>
              <a:t>F</a:t>
            </a:r>
            <a:r>
              <a:rPr lang="da-DK" sz="1600" dirty="0" smtClean="0"/>
              <a:t>*</a:t>
            </a:r>
            <a:r>
              <a:rPr lang="da-DK" sz="1600" i="1" dirty="0" smtClean="0"/>
              <a:t>E</a:t>
            </a:r>
            <a:r>
              <a:rPr lang="da-DK" sz="1600" dirty="0" smtClean="0"/>
              <a:t> = </a:t>
            </a:r>
            <a:r>
              <a:rPr lang="da-DK" sz="1600" u="sng" dirty="0" smtClean="0"/>
              <a:t>201,26 kJ/mol</a:t>
            </a:r>
          </a:p>
          <a:p>
            <a:pPr marL="0" indent="0">
              <a:buNone/>
            </a:pPr>
            <a:r>
              <a:rPr lang="da-DK" sz="1600" dirty="0" smtClean="0"/>
              <a:t>Ligevægt K=</a:t>
            </a:r>
            <a:r>
              <a:rPr lang="da-DK" sz="1600" dirty="0"/>
              <a:t> </a:t>
            </a:r>
            <a:r>
              <a:rPr lang="da-DK" sz="1600" dirty="0" smtClean="0"/>
              <a:t>[Q]/([</a:t>
            </a:r>
            <a:r>
              <a:rPr lang="da-DK" sz="1600" dirty="0"/>
              <a:t>H</a:t>
            </a:r>
            <a:r>
              <a:rPr lang="da-DK" sz="1600" baseline="-25000" dirty="0"/>
              <a:t>2</a:t>
            </a:r>
            <a:r>
              <a:rPr lang="da-DK" sz="1600" dirty="0"/>
              <a:t>O</a:t>
            </a:r>
            <a:r>
              <a:rPr lang="da-DK" sz="1600" baseline="-25000" dirty="0"/>
              <a:t>2</a:t>
            </a:r>
            <a:r>
              <a:rPr lang="da-DK" sz="1600" dirty="0"/>
              <a:t>][H</a:t>
            </a:r>
            <a:r>
              <a:rPr lang="da-DK" sz="1600" baseline="-25000" dirty="0"/>
              <a:t>2</a:t>
            </a:r>
            <a:r>
              <a:rPr lang="da-DK" sz="1600" dirty="0"/>
              <a:t>Q</a:t>
            </a:r>
            <a:r>
              <a:rPr lang="da-DK" sz="1600" dirty="0" smtClean="0"/>
              <a:t>]) = </a:t>
            </a:r>
            <a:r>
              <a:rPr lang="da-DK" sz="1600" dirty="0"/>
              <a:t>2,68E+36</a:t>
            </a:r>
          </a:p>
          <a:p>
            <a:pPr marL="0" indent="0">
              <a:buNone/>
            </a:pPr>
            <a:r>
              <a:rPr lang="da-DK" sz="1600" dirty="0" smtClean="0"/>
              <a:t>SÆL, men ligevægten er helt forskudt mod produkt, derfor </a:t>
            </a:r>
            <a:r>
              <a:rPr lang="da-DK" sz="1600" u="sng" dirty="0"/>
              <a:t>[Q</a:t>
            </a:r>
            <a:r>
              <a:rPr lang="da-DK" sz="1600" u="sng" dirty="0" smtClean="0"/>
              <a:t>] = 0,030 M, [H</a:t>
            </a:r>
            <a:r>
              <a:rPr lang="da-DK" sz="1600" u="sng" baseline="-25000" dirty="0" smtClean="0"/>
              <a:t>2</a:t>
            </a:r>
            <a:r>
              <a:rPr lang="da-DK" sz="1600" u="sng" dirty="0" smtClean="0"/>
              <a:t>Q] = 0 M, [</a:t>
            </a:r>
            <a:r>
              <a:rPr lang="da-DK" sz="1600" u="sng" dirty="0"/>
              <a:t>H</a:t>
            </a:r>
            <a:r>
              <a:rPr lang="da-DK" sz="1600" u="sng" baseline="-25000" dirty="0"/>
              <a:t>2</a:t>
            </a:r>
            <a:r>
              <a:rPr lang="da-DK" sz="1600" u="sng" dirty="0"/>
              <a:t>O</a:t>
            </a:r>
            <a:r>
              <a:rPr lang="da-DK" sz="1600" u="sng" baseline="-25000" dirty="0"/>
              <a:t>2</a:t>
            </a:r>
            <a:r>
              <a:rPr lang="da-DK" sz="1600" u="sng" dirty="0" smtClean="0"/>
              <a:t>] = 0,192 M</a:t>
            </a:r>
          </a:p>
          <a:p>
            <a:pPr marL="0" indent="0">
              <a:buNone/>
            </a:pPr>
            <a:endParaRPr lang="da-DK" sz="1600" dirty="0" smtClean="0"/>
          </a:p>
          <a:p>
            <a:pPr marL="0" indent="0">
              <a:buNone/>
            </a:pPr>
            <a:endParaRPr lang="da-DK" sz="1600" dirty="0" smtClean="0"/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522878"/>
            <a:ext cx="5357812" cy="2899682"/>
          </a:xfrm>
          <a:prstGeom prst="rect">
            <a:avLst/>
          </a:prstGeom>
        </p:spPr>
      </p:pic>
      <p:sp>
        <p:nvSpPr>
          <p:cNvPr id="3" name="Flowchart: Magnetic Disk 2"/>
          <p:cNvSpPr/>
          <p:nvPr/>
        </p:nvSpPr>
        <p:spPr>
          <a:xfrm>
            <a:off x="7031356" y="1921329"/>
            <a:ext cx="816429" cy="1300842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8081829" y="1921329"/>
            <a:ext cx="816429" cy="1300842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Block Arc 6"/>
          <p:cNvSpPr/>
          <p:nvPr/>
        </p:nvSpPr>
        <p:spPr>
          <a:xfrm>
            <a:off x="7673614" y="1772104"/>
            <a:ext cx="582386" cy="1323955"/>
          </a:xfrm>
          <a:prstGeom prst="blockArc">
            <a:avLst>
              <a:gd name="adj1" fmla="val 10800000"/>
              <a:gd name="adj2" fmla="val 181958"/>
              <a:gd name="adj3" fmla="val 146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7195007" y="1490664"/>
            <a:ext cx="85180" cy="108108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Can 11"/>
          <p:cNvSpPr/>
          <p:nvPr/>
        </p:nvSpPr>
        <p:spPr>
          <a:xfrm>
            <a:off x="8713110" y="1490664"/>
            <a:ext cx="85180" cy="108108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Freeform 12"/>
          <p:cNvSpPr/>
          <p:nvPr/>
        </p:nvSpPr>
        <p:spPr>
          <a:xfrm>
            <a:off x="7239000" y="876948"/>
            <a:ext cx="1524000" cy="619838"/>
          </a:xfrm>
          <a:custGeom>
            <a:avLst/>
            <a:gdLst>
              <a:gd name="connsiteX0" fmla="*/ 0 w 1524000"/>
              <a:gd name="connsiteY0" fmla="*/ 619838 h 619838"/>
              <a:gd name="connsiteX1" fmla="*/ 582386 w 1524000"/>
              <a:gd name="connsiteY1" fmla="*/ 64666 h 619838"/>
              <a:gd name="connsiteX2" fmla="*/ 925286 w 1524000"/>
              <a:gd name="connsiteY2" fmla="*/ 48338 h 619838"/>
              <a:gd name="connsiteX3" fmla="*/ 1017814 w 1524000"/>
              <a:gd name="connsiteY3" fmla="*/ 396681 h 619838"/>
              <a:gd name="connsiteX4" fmla="*/ 1524000 w 1524000"/>
              <a:gd name="connsiteY4" fmla="*/ 619838 h 61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619838">
                <a:moveTo>
                  <a:pt x="0" y="619838"/>
                </a:moveTo>
                <a:cubicBezTo>
                  <a:pt x="214086" y="389877"/>
                  <a:pt x="428172" y="159916"/>
                  <a:pt x="582386" y="64666"/>
                </a:cubicBezTo>
                <a:cubicBezTo>
                  <a:pt x="736600" y="-30584"/>
                  <a:pt x="852715" y="-6998"/>
                  <a:pt x="925286" y="48338"/>
                </a:cubicBezTo>
                <a:cubicBezTo>
                  <a:pt x="997857" y="103674"/>
                  <a:pt x="918028" y="301431"/>
                  <a:pt x="1017814" y="396681"/>
                </a:cubicBezTo>
                <a:cubicBezTo>
                  <a:pt x="1117600" y="491931"/>
                  <a:pt x="1425121" y="585367"/>
                  <a:pt x="1524000" y="6198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/>
          <p:cNvSpPr txBox="1"/>
          <p:nvPr/>
        </p:nvSpPr>
        <p:spPr>
          <a:xfrm>
            <a:off x="7031356" y="2671524"/>
            <a:ext cx="84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</a:t>
            </a:r>
            <a:r>
              <a:rPr lang="da-DK" baseline="-25000" dirty="0" smtClean="0"/>
              <a:t>2</a:t>
            </a:r>
            <a:r>
              <a:rPr lang="da-DK" dirty="0" smtClean="0"/>
              <a:t>Q</a:t>
            </a:r>
            <a:endParaRPr lang="da-DK" dirty="0"/>
          </a:p>
        </p:txBody>
      </p:sp>
      <p:sp>
        <p:nvSpPr>
          <p:cNvPr id="15" name="TextBox 14"/>
          <p:cNvSpPr txBox="1"/>
          <p:nvPr/>
        </p:nvSpPr>
        <p:spPr>
          <a:xfrm>
            <a:off x="7425963" y="2470871"/>
            <a:ext cx="84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Q</a:t>
            </a:r>
            <a:endParaRPr lang="da-DK" dirty="0"/>
          </a:p>
        </p:txBody>
      </p:sp>
      <p:sp>
        <p:nvSpPr>
          <p:cNvPr id="16" name="TextBox 15"/>
          <p:cNvSpPr txBox="1"/>
          <p:nvPr/>
        </p:nvSpPr>
        <p:spPr>
          <a:xfrm>
            <a:off x="7439570" y="2827054"/>
            <a:ext cx="4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</a:t>
            </a:r>
            <a:r>
              <a:rPr lang="da-DK" baseline="30000" dirty="0"/>
              <a:t>+</a:t>
            </a:r>
            <a:endParaRPr lang="da-DK" dirty="0"/>
          </a:p>
        </p:txBody>
      </p:sp>
      <p:sp>
        <p:nvSpPr>
          <p:cNvPr id="17" name="TextBox 16"/>
          <p:cNvSpPr txBox="1"/>
          <p:nvPr/>
        </p:nvSpPr>
        <p:spPr>
          <a:xfrm>
            <a:off x="8241492" y="2452188"/>
            <a:ext cx="4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</a:t>
            </a:r>
            <a:r>
              <a:rPr lang="da-DK" baseline="30000" dirty="0"/>
              <a:t>+</a:t>
            </a:r>
            <a:endParaRPr lang="da-DK" dirty="0"/>
          </a:p>
        </p:txBody>
      </p:sp>
      <p:sp>
        <p:nvSpPr>
          <p:cNvPr id="18" name="TextBox 17"/>
          <p:cNvSpPr txBox="1"/>
          <p:nvPr/>
        </p:nvSpPr>
        <p:spPr>
          <a:xfrm>
            <a:off x="8172726" y="2755864"/>
            <a:ext cx="89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H</a:t>
            </a:r>
            <a:r>
              <a:rPr lang="da-DK" baseline="-25000" dirty="0" smtClean="0"/>
              <a:t>2</a:t>
            </a:r>
            <a:r>
              <a:rPr lang="da-DK" dirty="0" smtClean="0"/>
              <a:t>O</a:t>
            </a:r>
            <a:r>
              <a:rPr lang="da-DK" baseline="-25000" dirty="0" smtClean="0"/>
              <a:t>2</a:t>
            </a:r>
            <a:endParaRPr lang="da-DK" baseline="-25000" dirty="0"/>
          </a:p>
        </p:txBody>
      </p:sp>
    </p:spTree>
    <p:extLst>
      <p:ext uri="{BB962C8B-B14F-4D97-AF65-F5344CB8AC3E}">
        <p14:creationId xmlns:p14="http://schemas.microsoft.com/office/powerpoint/2010/main" val="131859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D59A-D7B0-4B9B-8B78-E4C3DDBABBD4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2</a:t>
            </a:fld>
            <a:endParaRPr lang="da-DK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3463" y="1635125"/>
            <a:ext cx="5783487" cy="46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1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a-DK" sz="1600" dirty="0" smtClean="0"/>
              <a:t>a) </a:t>
            </a:r>
          </a:p>
          <a:p>
            <a:pPr marL="0" indent="0">
              <a:buNone/>
            </a:pPr>
            <a:r>
              <a:rPr lang="da-DK" sz="1600" u="sng" dirty="0" smtClean="0"/>
              <a:t>2Fe(0) + O</a:t>
            </a:r>
            <a:r>
              <a:rPr lang="da-DK" sz="1600" u="sng" baseline="-25000" dirty="0" smtClean="0"/>
              <a:t>2</a:t>
            </a:r>
            <a:r>
              <a:rPr lang="da-DK" sz="1600" u="sng" dirty="0" smtClean="0"/>
              <a:t>(0) = 2Fe(II)O(-II)</a:t>
            </a:r>
          </a:p>
          <a:p>
            <a:pPr marL="0" indent="0">
              <a:buNone/>
            </a:pPr>
            <a:r>
              <a:rPr lang="da-DK" sz="1600" u="sng" dirty="0"/>
              <a:t>4</a:t>
            </a:r>
            <a:r>
              <a:rPr lang="da-DK" sz="1600" u="sng" dirty="0" smtClean="0"/>
              <a:t>Al(0)</a:t>
            </a:r>
            <a:r>
              <a:rPr lang="da-DK" sz="1600" u="sng" dirty="0"/>
              <a:t> + </a:t>
            </a:r>
            <a:r>
              <a:rPr lang="da-DK" sz="1600" u="sng" dirty="0" smtClean="0"/>
              <a:t>3O</a:t>
            </a:r>
            <a:r>
              <a:rPr lang="da-DK" sz="1600" u="sng" baseline="-25000" dirty="0" smtClean="0"/>
              <a:t>2</a:t>
            </a:r>
            <a:r>
              <a:rPr lang="da-DK" sz="1600" u="sng" dirty="0" smtClean="0"/>
              <a:t>(0</a:t>
            </a:r>
            <a:r>
              <a:rPr lang="da-DK" sz="1600" u="sng" dirty="0"/>
              <a:t>) = </a:t>
            </a:r>
            <a:r>
              <a:rPr lang="da-DK" sz="1600" u="sng" dirty="0" smtClean="0"/>
              <a:t>2Al</a:t>
            </a:r>
            <a:r>
              <a:rPr lang="da-DK" sz="1600" u="sng" baseline="-25000" dirty="0" smtClean="0"/>
              <a:t>2</a:t>
            </a:r>
            <a:r>
              <a:rPr lang="da-DK" sz="1600" u="sng" dirty="0" smtClean="0"/>
              <a:t>(III)O</a:t>
            </a:r>
            <a:r>
              <a:rPr lang="da-DK" sz="1600" u="sng" baseline="-25000" dirty="0" smtClean="0"/>
              <a:t>3</a:t>
            </a:r>
            <a:r>
              <a:rPr lang="da-DK" sz="1600" u="sng" dirty="0" smtClean="0"/>
              <a:t>(-</a:t>
            </a:r>
            <a:r>
              <a:rPr lang="da-DK" sz="1600" u="sng" dirty="0"/>
              <a:t>II)</a:t>
            </a:r>
          </a:p>
          <a:p>
            <a:pPr marL="0" indent="0">
              <a:buNone/>
            </a:pPr>
            <a:r>
              <a:rPr lang="da-DK" sz="1600" dirty="0" smtClean="0"/>
              <a:t>b) Fe</a:t>
            </a:r>
          </a:p>
          <a:p>
            <a:pPr marL="0" indent="0">
              <a:buNone/>
            </a:pPr>
            <a:r>
              <a:rPr lang="da-DK" sz="1600" dirty="0" err="1" smtClean="0"/>
              <a:t>ΔH</a:t>
            </a:r>
            <a:r>
              <a:rPr lang="da-DK" sz="1600" baseline="-25000" dirty="0" err="1" smtClean="0"/>
              <a:t>Reaction</a:t>
            </a:r>
            <a:r>
              <a:rPr lang="da-DK" sz="1600" dirty="0"/>
              <a:t> </a:t>
            </a:r>
            <a:r>
              <a:rPr lang="da-DK" sz="1600" dirty="0" smtClean="0"/>
              <a:t>= </a:t>
            </a:r>
            <a:r>
              <a:rPr lang="da-DK" sz="1600" dirty="0" smtClean="0"/>
              <a:t>2*-272,04-(2*12,4+0) kJ/mol ved 2500 </a:t>
            </a:r>
            <a:r>
              <a:rPr lang="en-DK" sz="1600" dirty="0" smtClean="0"/>
              <a:t>°</a:t>
            </a:r>
            <a:r>
              <a:rPr lang="da-DK" sz="1600" dirty="0" smtClean="0"/>
              <a:t>C</a:t>
            </a:r>
          </a:p>
          <a:p>
            <a:pPr marL="0" indent="0">
              <a:buNone/>
            </a:pPr>
            <a:r>
              <a:rPr lang="da-DK" sz="1600" dirty="0" err="1"/>
              <a:t>ΔH</a:t>
            </a:r>
            <a:r>
              <a:rPr lang="da-DK" sz="1600" baseline="-25000" dirty="0" err="1"/>
              <a:t>Reaction</a:t>
            </a:r>
            <a:r>
              <a:rPr lang="da-DK" sz="1600" dirty="0"/>
              <a:t> = 2*-272,04-</a:t>
            </a:r>
            <a:r>
              <a:rPr lang="da-DK" sz="1600" dirty="0" smtClean="0"/>
              <a:t>(0+0</a:t>
            </a:r>
            <a:r>
              <a:rPr lang="da-DK" sz="1600" dirty="0"/>
              <a:t>) kJ/mol ved </a:t>
            </a:r>
            <a:r>
              <a:rPr lang="da-DK" sz="1600" dirty="0" smtClean="0"/>
              <a:t>298 </a:t>
            </a:r>
            <a:r>
              <a:rPr lang="en-DK" sz="1600" dirty="0"/>
              <a:t>°</a:t>
            </a:r>
            <a:r>
              <a:rPr lang="da-DK" sz="1600" dirty="0"/>
              <a:t>C</a:t>
            </a:r>
          </a:p>
          <a:p>
            <a:pPr marL="0" indent="0">
              <a:buNone/>
            </a:pPr>
            <a:r>
              <a:rPr lang="da-DK" sz="1600" dirty="0" smtClean="0"/>
              <a:t>Product </a:t>
            </a:r>
            <a:r>
              <a:rPr lang="en-DK" sz="1600" dirty="0" smtClean="0"/>
              <a:t>–</a:t>
            </a:r>
            <a:r>
              <a:rPr lang="da-DK" sz="1600" dirty="0" smtClean="0"/>
              <a:t> Reagents = </a:t>
            </a:r>
            <a:r>
              <a:rPr lang="da-DK" sz="1600" dirty="0"/>
              <a:t>-272,04 </a:t>
            </a:r>
            <a:r>
              <a:rPr lang="en-DK" sz="1600" dirty="0" smtClean="0"/>
              <a:t>–</a:t>
            </a:r>
            <a:r>
              <a:rPr lang="da-DK" sz="1600" dirty="0" smtClean="0"/>
              <a:t> </a:t>
            </a:r>
            <a:r>
              <a:rPr lang="da-DK" sz="1600" dirty="0" smtClean="0"/>
              <a:t>24,8 =-</a:t>
            </a:r>
            <a:r>
              <a:rPr lang="da-DK" sz="1600" dirty="0" smtClean="0"/>
              <a:t>568,88 </a:t>
            </a:r>
            <a:r>
              <a:rPr lang="da-DK" sz="1600" dirty="0"/>
              <a:t>kJ/mol ved 2500 </a:t>
            </a:r>
            <a:r>
              <a:rPr lang="en-DK" sz="1600" dirty="0"/>
              <a:t>°</a:t>
            </a:r>
            <a:r>
              <a:rPr lang="da-DK" sz="1600" dirty="0"/>
              <a:t>C</a:t>
            </a:r>
          </a:p>
          <a:p>
            <a:pPr marL="0" indent="0">
              <a:buNone/>
            </a:pPr>
            <a:r>
              <a:rPr lang="da-DK" sz="1600" dirty="0"/>
              <a:t>Product </a:t>
            </a:r>
            <a:r>
              <a:rPr lang="en-DK" sz="1600" dirty="0"/>
              <a:t>–</a:t>
            </a:r>
            <a:r>
              <a:rPr lang="da-DK" sz="1600" dirty="0"/>
              <a:t> Reagents = </a:t>
            </a:r>
            <a:r>
              <a:rPr lang="da-DK" sz="1600" dirty="0" smtClean="0"/>
              <a:t>2</a:t>
            </a:r>
            <a:r>
              <a:rPr lang="da-DK" sz="1600" dirty="0"/>
              <a:t>*-</a:t>
            </a:r>
            <a:r>
              <a:rPr lang="da-DK" sz="1600" dirty="0" smtClean="0"/>
              <a:t>272,04 </a:t>
            </a:r>
            <a:r>
              <a:rPr lang="en-DK" sz="1600" dirty="0" smtClean="0"/>
              <a:t>–</a:t>
            </a:r>
            <a:r>
              <a:rPr lang="da-DK" sz="1600" dirty="0" smtClean="0"/>
              <a:t> 0 </a:t>
            </a:r>
            <a:r>
              <a:rPr lang="da-DK" sz="1600" dirty="0"/>
              <a:t>=-</a:t>
            </a:r>
            <a:r>
              <a:rPr lang="da-DK" sz="1600" dirty="0" smtClean="0"/>
              <a:t>544,08 </a:t>
            </a:r>
            <a:r>
              <a:rPr lang="da-DK" sz="1600" dirty="0"/>
              <a:t>kJ/mol</a:t>
            </a:r>
            <a:r>
              <a:rPr lang="da-DK" sz="1600" dirty="0" smtClean="0"/>
              <a:t> </a:t>
            </a:r>
            <a:r>
              <a:rPr lang="da-DK" sz="1600" dirty="0"/>
              <a:t>ved 298 </a:t>
            </a:r>
            <a:r>
              <a:rPr lang="en-US" sz="1600" dirty="0" smtClean="0"/>
              <a:t>K</a:t>
            </a:r>
            <a:endParaRPr lang="da-DK" sz="1600" dirty="0"/>
          </a:p>
          <a:p>
            <a:pPr marL="0" indent="0">
              <a:buNone/>
            </a:pPr>
            <a:r>
              <a:rPr lang="da-DK" sz="1600" dirty="0" smtClean="0"/>
              <a:t>Mere </a:t>
            </a:r>
            <a:r>
              <a:rPr lang="da-DK" sz="1600" dirty="0" smtClean="0"/>
              <a:t>bindingsenergi</a:t>
            </a:r>
          </a:p>
          <a:p>
            <a:pPr marL="0" indent="0">
              <a:buNone/>
            </a:pPr>
            <a:r>
              <a:rPr lang="da-DK" sz="1600" dirty="0" err="1" smtClean="0"/>
              <a:t>ΔS</a:t>
            </a:r>
            <a:r>
              <a:rPr lang="da-DK" sz="1600" baseline="-25000" dirty="0" err="1" smtClean="0"/>
              <a:t>Reaction</a:t>
            </a:r>
            <a:r>
              <a:rPr lang="da-DK" sz="1600" dirty="0" smtClean="0"/>
              <a:t> </a:t>
            </a:r>
            <a:r>
              <a:rPr lang="da-DK" sz="1600" dirty="0"/>
              <a:t>= </a:t>
            </a:r>
            <a:r>
              <a:rPr lang="da-DK" sz="1600" b="1" dirty="0">
                <a:solidFill>
                  <a:srgbClr val="FF0000"/>
                </a:solidFill>
              </a:rPr>
              <a:t>tal </a:t>
            </a:r>
            <a:r>
              <a:rPr lang="da-DK" sz="1600" b="1" dirty="0" smtClean="0">
                <a:solidFill>
                  <a:srgbClr val="FF0000"/>
                </a:solidFill>
              </a:rPr>
              <a:t>på</a:t>
            </a:r>
            <a:endParaRPr lang="da-DK" sz="1600" dirty="0" smtClean="0"/>
          </a:p>
          <a:p>
            <a:pPr marL="0" indent="0">
              <a:buNone/>
            </a:pPr>
            <a:r>
              <a:rPr lang="da-DK" sz="1600" dirty="0" smtClean="0"/>
              <a:t>Product </a:t>
            </a:r>
            <a:r>
              <a:rPr lang="en-DK" sz="1600" dirty="0"/>
              <a:t>–</a:t>
            </a:r>
            <a:r>
              <a:rPr lang="da-DK" sz="1600" dirty="0"/>
              <a:t> </a:t>
            </a:r>
            <a:r>
              <a:rPr lang="da-DK" sz="1600" dirty="0" smtClean="0"/>
              <a:t>Reagents = </a:t>
            </a:r>
            <a:r>
              <a:rPr lang="da-DK" sz="1600" dirty="0" smtClean="0"/>
              <a:t>2*60,75</a:t>
            </a:r>
            <a:r>
              <a:rPr lang="en-DK" sz="1600" dirty="0" smtClean="0"/>
              <a:t>–</a:t>
            </a:r>
            <a:r>
              <a:rPr lang="da-DK" sz="1600" dirty="0" smtClean="0"/>
              <a:t> </a:t>
            </a:r>
            <a:r>
              <a:rPr lang="da-DK" sz="1600" dirty="0" smtClean="0"/>
              <a:t>(</a:t>
            </a:r>
            <a:r>
              <a:rPr lang="en-DK" sz="1600" dirty="0"/>
              <a:t>205,0</a:t>
            </a:r>
            <a:r>
              <a:rPr lang="da-DK" sz="1600" dirty="0" smtClean="0"/>
              <a:t> + </a:t>
            </a:r>
            <a:r>
              <a:rPr lang="da-DK" sz="1600" dirty="0" smtClean="0"/>
              <a:t>2*34,76</a:t>
            </a:r>
            <a:r>
              <a:rPr lang="da-DK" sz="1600" dirty="0" smtClean="0"/>
              <a:t>) = -</a:t>
            </a:r>
            <a:r>
              <a:rPr lang="da-DK" sz="1600" dirty="0" smtClean="0"/>
              <a:t>153,02 </a:t>
            </a:r>
            <a:r>
              <a:rPr lang="da-DK" sz="1600" dirty="0" smtClean="0"/>
              <a:t>J/mol*K = -</a:t>
            </a:r>
            <a:r>
              <a:rPr lang="da-DK" sz="1600" dirty="0" smtClean="0"/>
              <a:t>0,15302 kJ/mol*K for begge temperaturer (vi har ikke Fe(s))</a:t>
            </a:r>
            <a:endParaRPr lang="da-DK" sz="1600" dirty="0" smtClean="0"/>
          </a:p>
          <a:p>
            <a:pPr marL="0" indent="0">
              <a:buNone/>
            </a:pPr>
            <a:r>
              <a:rPr lang="da-DK" sz="1600" dirty="0" smtClean="0"/>
              <a:t>Mindre orden</a:t>
            </a:r>
          </a:p>
          <a:p>
            <a:pPr marL="0" indent="0">
              <a:buNone/>
            </a:pPr>
            <a:r>
              <a:rPr lang="da-DK" sz="1600" dirty="0" err="1" smtClean="0"/>
              <a:t>ΔG</a:t>
            </a:r>
            <a:r>
              <a:rPr lang="da-DK" sz="1600" baseline="-25000" dirty="0" err="1" smtClean="0"/>
              <a:t>Reaction</a:t>
            </a:r>
            <a:r>
              <a:rPr lang="da-DK" sz="1600" dirty="0" smtClean="0"/>
              <a:t> = </a:t>
            </a:r>
            <a:r>
              <a:rPr lang="da-DK" sz="1600" dirty="0" smtClean="0"/>
              <a:t>-544,08-298</a:t>
            </a:r>
            <a:r>
              <a:rPr lang="da-DK" sz="1600" dirty="0" smtClean="0"/>
              <a:t>*(-</a:t>
            </a:r>
            <a:r>
              <a:rPr lang="da-DK" sz="1600" dirty="0" smtClean="0"/>
              <a:t>0,15302) </a:t>
            </a:r>
            <a:r>
              <a:rPr lang="da-DK" sz="1600" u="sng" dirty="0" smtClean="0"/>
              <a:t>=-502,30 </a:t>
            </a:r>
            <a:r>
              <a:rPr lang="da-DK" sz="1600" u="sng" dirty="0" smtClean="0"/>
              <a:t>kJ/mol</a:t>
            </a:r>
          </a:p>
          <a:p>
            <a:pPr marL="0" indent="0">
              <a:buNone/>
            </a:pPr>
            <a:r>
              <a:rPr lang="da-DK" sz="1600" dirty="0" smtClean="0"/>
              <a:t>K = e</a:t>
            </a:r>
            <a:r>
              <a:rPr lang="da-DK" sz="1600" dirty="0" smtClean="0"/>
              <a:t>^(502300/(</a:t>
            </a:r>
            <a:r>
              <a:rPr lang="da-DK" sz="1600" dirty="0" smtClean="0"/>
              <a:t>8,31451*298))=</a:t>
            </a:r>
            <a:r>
              <a:rPr lang="da-DK" sz="1600" u="sng" dirty="0" smtClean="0"/>
              <a:t>1,1E+88 </a:t>
            </a:r>
            <a:endParaRPr lang="da-DK" sz="1600" u="sng" dirty="0" smtClean="0"/>
          </a:p>
          <a:p>
            <a:pPr marL="0" indent="0">
              <a:buNone/>
            </a:pPr>
            <a:r>
              <a:rPr lang="da-DK" sz="1600" dirty="0" err="1"/>
              <a:t>ΔG</a:t>
            </a:r>
            <a:r>
              <a:rPr lang="da-DK" sz="1600" baseline="-25000" dirty="0" err="1"/>
              <a:t>Reaction</a:t>
            </a:r>
            <a:r>
              <a:rPr lang="da-DK" sz="1600" dirty="0"/>
              <a:t> = </a:t>
            </a:r>
            <a:r>
              <a:rPr lang="da-DK" sz="1600" dirty="0" smtClean="0"/>
              <a:t>-568,88-(2500+273)*(-0,15302) </a:t>
            </a:r>
            <a:r>
              <a:rPr lang="da-DK" sz="1600" dirty="0" smtClean="0"/>
              <a:t>= </a:t>
            </a:r>
            <a:r>
              <a:rPr lang="da-DK" sz="1600" u="sng" dirty="0" smtClean="0"/>
              <a:t>-144,56 kJ/mol</a:t>
            </a:r>
            <a:endParaRPr lang="da-DK" sz="1600" u="sng" dirty="0"/>
          </a:p>
          <a:p>
            <a:pPr marL="0" indent="0">
              <a:buNone/>
            </a:pPr>
            <a:r>
              <a:rPr lang="da-DK" sz="1600" dirty="0"/>
              <a:t>K = e</a:t>
            </a:r>
            <a:r>
              <a:rPr lang="da-DK" sz="1600" dirty="0" smtClean="0"/>
              <a:t>^(</a:t>
            </a:r>
            <a:r>
              <a:rPr lang="da-DK" sz="1600" u="sng" dirty="0" smtClean="0"/>
              <a:t>144.556</a:t>
            </a:r>
            <a:r>
              <a:rPr lang="da-DK" sz="1600" dirty="0" smtClean="0"/>
              <a:t>/(8,31451*)2500+273=))=</a:t>
            </a:r>
            <a:r>
              <a:rPr lang="da-DK" sz="1600" u="sng" dirty="0" smtClean="0"/>
              <a:t>528 </a:t>
            </a:r>
            <a:endParaRPr lang="da-DK" sz="1600" u="sng" dirty="0"/>
          </a:p>
          <a:p>
            <a:pPr marL="0" indent="0">
              <a:buNone/>
            </a:pPr>
            <a:endParaRPr lang="da-DK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735026"/>
            <a:ext cx="5357812" cy="2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4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1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1600" dirty="0" smtClean="0"/>
              <a:t>b) Al</a:t>
            </a:r>
          </a:p>
          <a:p>
            <a:pPr marL="0" indent="0">
              <a:buNone/>
            </a:pPr>
            <a:r>
              <a:rPr lang="da-DK" sz="1600" dirty="0" err="1" smtClean="0"/>
              <a:t>ΔH</a:t>
            </a:r>
            <a:r>
              <a:rPr lang="da-DK" sz="1600" baseline="-25000" dirty="0" err="1" smtClean="0"/>
              <a:t>Reaction</a:t>
            </a:r>
            <a:r>
              <a:rPr lang="da-DK" sz="1600" dirty="0"/>
              <a:t> </a:t>
            </a:r>
            <a:r>
              <a:rPr lang="da-DK" sz="1600" dirty="0" smtClean="0"/>
              <a:t>= Product </a:t>
            </a:r>
            <a:r>
              <a:rPr lang="en-DK" sz="1600" dirty="0" smtClean="0"/>
              <a:t>–</a:t>
            </a:r>
            <a:r>
              <a:rPr lang="da-DK" sz="1600" dirty="0" smtClean="0"/>
              <a:t> Reagents  </a:t>
            </a:r>
            <a:r>
              <a:rPr lang="da-DK" sz="1600" dirty="0" smtClean="0"/>
              <a:t>= 2*-1620,57 </a:t>
            </a:r>
            <a:r>
              <a:rPr lang="en-DK" sz="1600" dirty="0" smtClean="0"/>
              <a:t>–</a:t>
            </a:r>
            <a:r>
              <a:rPr lang="da-DK" sz="1600" dirty="0" smtClean="0"/>
              <a:t> (4*10,56+3*0</a:t>
            </a:r>
            <a:r>
              <a:rPr lang="da-DK" sz="1600" dirty="0"/>
              <a:t>) </a:t>
            </a:r>
            <a:r>
              <a:rPr lang="da-DK" sz="1600" dirty="0" smtClean="0"/>
              <a:t>kJ/mol </a:t>
            </a:r>
            <a:r>
              <a:rPr lang="da-DK" sz="1600" dirty="0"/>
              <a:t>= </a:t>
            </a:r>
            <a:r>
              <a:rPr lang="da-DK" sz="1600" dirty="0" smtClean="0"/>
              <a:t>-3282,78 kJ/mol ved </a:t>
            </a:r>
            <a:r>
              <a:rPr lang="da-DK" sz="1600" dirty="0" smtClean="0"/>
              <a:t>2500 C</a:t>
            </a:r>
            <a:endParaRPr lang="da-DK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a-DK" sz="1600" dirty="0" err="1"/>
              <a:t>ΔH</a:t>
            </a:r>
            <a:r>
              <a:rPr lang="da-DK" sz="1600" baseline="-25000" dirty="0" err="1"/>
              <a:t>Reaction</a:t>
            </a:r>
            <a:r>
              <a:rPr lang="da-DK" sz="1600" dirty="0"/>
              <a:t> = Product </a:t>
            </a:r>
            <a:r>
              <a:rPr lang="en-DK" sz="1600" dirty="0"/>
              <a:t>–</a:t>
            </a:r>
            <a:r>
              <a:rPr lang="da-DK" sz="1600" dirty="0"/>
              <a:t> Reagents  = 2*-</a:t>
            </a:r>
            <a:r>
              <a:rPr lang="da-DK" sz="1600" dirty="0" smtClean="0"/>
              <a:t>1675,7 </a:t>
            </a:r>
            <a:r>
              <a:rPr lang="en-DK" sz="1600" dirty="0"/>
              <a:t>–</a:t>
            </a:r>
            <a:r>
              <a:rPr lang="da-DK" sz="1600" dirty="0"/>
              <a:t> (</a:t>
            </a:r>
            <a:r>
              <a:rPr lang="da-DK" sz="1600" dirty="0" smtClean="0"/>
              <a:t>4*0+3*0</a:t>
            </a:r>
            <a:r>
              <a:rPr lang="da-DK" sz="1600" dirty="0"/>
              <a:t>) kJ/mol = </a:t>
            </a:r>
            <a:r>
              <a:rPr lang="da-DK" sz="1600" dirty="0" smtClean="0"/>
              <a:t>-3351,4 kJ/mol  ved 298 K</a:t>
            </a:r>
            <a:endParaRPr lang="da-DK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a-DK" sz="1600" dirty="0" smtClean="0"/>
              <a:t>Mere </a:t>
            </a:r>
            <a:r>
              <a:rPr lang="da-DK" sz="1600" dirty="0" smtClean="0"/>
              <a:t>bindings energi</a:t>
            </a:r>
          </a:p>
          <a:p>
            <a:pPr marL="0" indent="0">
              <a:buNone/>
            </a:pPr>
            <a:r>
              <a:rPr lang="da-DK" sz="1600" dirty="0" err="1" smtClean="0"/>
              <a:t>ΔS</a:t>
            </a:r>
            <a:r>
              <a:rPr lang="da-DK" sz="1600" baseline="-25000" dirty="0" err="1" smtClean="0"/>
              <a:t>Reaction</a:t>
            </a:r>
            <a:r>
              <a:rPr lang="da-DK" sz="1600" dirty="0" smtClean="0"/>
              <a:t> </a:t>
            </a:r>
            <a:r>
              <a:rPr lang="da-DK" sz="1600" dirty="0"/>
              <a:t>= Product </a:t>
            </a:r>
            <a:r>
              <a:rPr lang="en-DK" sz="1600" dirty="0"/>
              <a:t>–</a:t>
            </a:r>
            <a:r>
              <a:rPr lang="da-DK" sz="1600" dirty="0"/>
              <a:t> </a:t>
            </a:r>
            <a:r>
              <a:rPr lang="da-DK" sz="1600" dirty="0" smtClean="0"/>
              <a:t>Reagents </a:t>
            </a:r>
            <a:r>
              <a:rPr lang="da-DK" sz="1600" dirty="0"/>
              <a:t>= </a:t>
            </a:r>
            <a:r>
              <a:rPr lang="da-DK" sz="1600" dirty="0" smtClean="0"/>
              <a:t>2*67,24 </a:t>
            </a:r>
            <a:r>
              <a:rPr lang="en-DK" sz="1600" dirty="0"/>
              <a:t>–</a:t>
            </a:r>
            <a:r>
              <a:rPr lang="da-DK" sz="1600" dirty="0"/>
              <a:t> (</a:t>
            </a:r>
            <a:r>
              <a:rPr lang="da-DK" sz="1600" dirty="0" smtClean="0"/>
              <a:t>4*39,55+3*205,0) J/mol*K =  -638,42 J/mol*K ved </a:t>
            </a:r>
            <a:r>
              <a:rPr lang="da-DK" sz="1600" dirty="0"/>
              <a:t>2500 C</a:t>
            </a:r>
            <a:endParaRPr lang="da-DK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a-DK" sz="1600" dirty="0" err="1"/>
              <a:t>ΔS</a:t>
            </a:r>
            <a:r>
              <a:rPr lang="da-DK" sz="1600" baseline="-25000" dirty="0" err="1"/>
              <a:t>Reaction</a:t>
            </a:r>
            <a:r>
              <a:rPr lang="da-DK" sz="1600" dirty="0"/>
              <a:t> = Product </a:t>
            </a:r>
            <a:r>
              <a:rPr lang="en-DK" sz="1600" dirty="0"/>
              <a:t>–</a:t>
            </a:r>
            <a:r>
              <a:rPr lang="da-DK" sz="1600" dirty="0"/>
              <a:t> Reagents = </a:t>
            </a:r>
            <a:r>
              <a:rPr lang="da-DK" sz="1600" dirty="0" smtClean="0"/>
              <a:t>2*50,92 </a:t>
            </a:r>
            <a:r>
              <a:rPr lang="en-DK" sz="1600" dirty="0"/>
              <a:t>–</a:t>
            </a:r>
            <a:r>
              <a:rPr lang="da-DK" sz="1600" dirty="0"/>
              <a:t> (</a:t>
            </a:r>
            <a:r>
              <a:rPr lang="da-DK" sz="1600" dirty="0" smtClean="0"/>
              <a:t>4*28,27+3*205,0</a:t>
            </a:r>
            <a:r>
              <a:rPr lang="da-DK" sz="1600" dirty="0"/>
              <a:t>) J/mol*K = </a:t>
            </a:r>
            <a:r>
              <a:rPr lang="da-DK" sz="1600" dirty="0" smtClean="0"/>
              <a:t>-626,24 </a:t>
            </a:r>
            <a:r>
              <a:rPr lang="da-DK" sz="1600" dirty="0"/>
              <a:t>J/mol*K ved </a:t>
            </a:r>
            <a:r>
              <a:rPr lang="da-DK" sz="1600" dirty="0" smtClean="0"/>
              <a:t>25 </a:t>
            </a:r>
            <a:r>
              <a:rPr lang="da-DK" sz="1600" dirty="0"/>
              <a:t>C</a:t>
            </a:r>
            <a:endParaRPr lang="da-DK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a-DK" sz="1600" dirty="0" smtClean="0"/>
              <a:t>Mindre </a:t>
            </a:r>
            <a:r>
              <a:rPr lang="da-DK" sz="1600" dirty="0" smtClean="0"/>
              <a:t>orden</a:t>
            </a:r>
          </a:p>
          <a:p>
            <a:pPr marL="0" indent="0">
              <a:buNone/>
            </a:pPr>
            <a:r>
              <a:rPr lang="da-DK" sz="1600" dirty="0" err="1" smtClean="0"/>
              <a:t>ΔG</a:t>
            </a:r>
            <a:r>
              <a:rPr lang="da-DK" sz="1600" baseline="-25000" dirty="0" err="1" smtClean="0"/>
              <a:t>Reaction</a:t>
            </a:r>
            <a:r>
              <a:rPr lang="da-DK" sz="1600" dirty="0" smtClean="0"/>
              <a:t> = </a:t>
            </a:r>
            <a:r>
              <a:rPr lang="da-DK" sz="1600" dirty="0" smtClean="0"/>
              <a:t>-</a:t>
            </a:r>
            <a:r>
              <a:rPr lang="en-US" sz="1600" dirty="0" smtClean="0"/>
              <a:t>3351,4</a:t>
            </a:r>
            <a:r>
              <a:rPr lang="en-DK" sz="1600" dirty="0" smtClean="0"/>
              <a:t> </a:t>
            </a:r>
            <a:r>
              <a:rPr lang="da-DK" sz="1600" dirty="0" smtClean="0"/>
              <a:t>-298*(-</a:t>
            </a:r>
            <a:r>
              <a:rPr lang="da-DK" sz="1600" dirty="0" smtClean="0"/>
              <a:t>0,62624) =</a:t>
            </a:r>
            <a:r>
              <a:rPr lang="da-DK" sz="1600" u="sng" dirty="0" smtClean="0"/>
              <a:t>-3180 </a:t>
            </a:r>
            <a:r>
              <a:rPr lang="da-DK" sz="1600" u="sng" dirty="0" smtClean="0"/>
              <a:t>kJ/mol</a:t>
            </a:r>
          </a:p>
          <a:p>
            <a:pPr marL="0" indent="0">
              <a:buNone/>
            </a:pPr>
            <a:r>
              <a:rPr lang="da-DK" sz="1600" dirty="0" smtClean="0"/>
              <a:t>K = e</a:t>
            </a:r>
            <a:r>
              <a:rPr lang="da-DK" sz="1600" dirty="0" smtClean="0"/>
              <a:t>^(3180000/(</a:t>
            </a:r>
            <a:r>
              <a:rPr lang="da-DK" sz="1600" dirty="0" smtClean="0"/>
              <a:t>8,31451*298</a:t>
            </a:r>
            <a:r>
              <a:rPr lang="da-DK" sz="1600" dirty="0"/>
              <a:t>))= e</a:t>
            </a:r>
            <a:r>
              <a:rPr lang="da-DK" sz="1600" dirty="0" smtClean="0"/>
              <a:t>^(1283) </a:t>
            </a:r>
          </a:p>
          <a:p>
            <a:pPr marL="0" indent="0">
              <a:buNone/>
            </a:pPr>
            <a:r>
              <a:rPr lang="da-DK" sz="1600" dirty="0" err="1" smtClean="0"/>
              <a:t>ΔG</a:t>
            </a:r>
            <a:r>
              <a:rPr lang="da-DK" sz="1600" baseline="-25000" dirty="0" err="1" smtClean="0"/>
              <a:t>Reaction</a:t>
            </a:r>
            <a:r>
              <a:rPr lang="da-DK" sz="1600" dirty="0" smtClean="0"/>
              <a:t> </a:t>
            </a:r>
            <a:r>
              <a:rPr lang="da-DK" sz="1600" dirty="0"/>
              <a:t>= </a:t>
            </a:r>
            <a:r>
              <a:rPr lang="da-DK" sz="1600" dirty="0" smtClean="0"/>
              <a:t>-</a:t>
            </a:r>
            <a:r>
              <a:rPr lang="en-US" sz="1600" dirty="0" smtClean="0"/>
              <a:t>3282,78</a:t>
            </a:r>
            <a:r>
              <a:rPr lang="da-DK" sz="1600" dirty="0" smtClean="0"/>
              <a:t>-(2500+273)*(-0,63842) =</a:t>
            </a:r>
            <a:r>
              <a:rPr lang="da-DK" sz="1600" u="sng" dirty="0" smtClean="0"/>
              <a:t>-1511 </a:t>
            </a:r>
            <a:r>
              <a:rPr lang="da-DK" sz="1600" u="sng" dirty="0"/>
              <a:t>kJ/mol</a:t>
            </a:r>
          </a:p>
          <a:p>
            <a:pPr marL="0" indent="0">
              <a:buNone/>
            </a:pPr>
            <a:r>
              <a:rPr lang="da-DK" sz="1600" dirty="0"/>
              <a:t>K = e</a:t>
            </a:r>
            <a:r>
              <a:rPr lang="da-DK" sz="1600" dirty="0" smtClean="0"/>
              <a:t>^(1.219.000</a:t>
            </a:r>
            <a:r>
              <a:rPr lang="da-DK" sz="1600" dirty="0"/>
              <a:t>/(8,31451</a:t>
            </a:r>
            <a:r>
              <a:rPr lang="da-DK" sz="1600" dirty="0" smtClean="0"/>
              <a:t>*(2500+273))=</a:t>
            </a:r>
            <a:r>
              <a:rPr lang="da-DK" sz="1600" u="sng" dirty="0" smtClean="0"/>
              <a:t>2,97E+28</a:t>
            </a:r>
            <a:endParaRPr lang="da-DK" sz="1600" u="sng" dirty="0"/>
          </a:p>
          <a:p>
            <a:pPr marL="0" indent="0">
              <a:buNone/>
            </a:pPr>
            <a:endParaRPr lang="da-DK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735026"/>
            <a:ext cx="5357812" cy="2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1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1600" dirty="0"/>
              <a:t>c</a:t>
            </a:r>
            <a:r>
              <a:rPr lang="da-DK" sz="1600" dirty="0" smtClean="0"/>
              <a:t>)</a:t>
            </a:r>
          </a:p>
          <a:p>
            <a:pPr marL="0" indent="0">
              <a:buNone/>
            </a:pPr>
            <a:r>
              <a:rPr lang="da-DK" sz="1600" dirty="0" smtClean="0"/>
              <a:t>Fe(l) + O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 = </a:t>
            </a:r>
            <a:r>
              <a:rPr lang="da-DK" sz="1600" dirty="0" err="1" smtClean="0"/>
              <a:t>FeO</a:t>
            </a:r>
            <a:r>
              <a:rPr lang="da-DK" sz="1600" dirty="0" smtClean="0"/>
              <a:t>(s)</a:t>
            </a:r>
          </a:p>
          <a:p>
            <a:pPr marL="0" indent="0">
              <a:buNone/>
            </a:pPr>
            <a:r>
              <a:rPr lang="da-DK" sz="1600" dirty="0" smtClean="0"/>
              <a:t>Y = [</a:t>
            </a:r>
            <a:r>
              <a:rPr lang="da-DK" sz="1600" dirty="0" err="1" smtClean="0"/>
              <a:t>FeO</a:t>
            </a:r>
            <a:r>
              <a:rPr lang="da-DK" sz="1600" dirty="0" smtClean="0"/>
              <a:t>]/([Fe]*</a:t>
            </a:r>
            <a:r>
              <a:rPr lang="da-DK" sz="1600" i="1" dirty="0" smtClean="0"/>
              <a:t>p</a:t>
            </a:r>
            <a:r>
              <a:rPr lang="da-DK" sz="1600" dirty="0" smtClean="0"/>
              <a:t>(O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)) = 1/</a:t>
            </a:r>
            <a:r>
              <a:rPr lang="da-DK" sz="1600" i="1" dirty="0"/>
              <a:t>p</a:t>
            </a:r>
            <a:r>
              <a:rPr lang="da-DK" sz="1600" dirty="0"/>
              <a:t>(O</a:t>
            </a:r>
            <a:r>
              <a:rPr lang="da-DK" sz="1600" baseline="-25000" dirty="0"/>
              <a:t>2</a:t>
            </a:r>
            <a:r>
              <a:rPr lang="da-DK" sz="1600" dirty="0" smtClean="0"/>
              <a:t>)</a:t>
            </a:r>
          </a:p>
          <a:p>
            <a:pPr marL="0" indent="0">
              <a:buNone/>
            </a:pPr>
            <a:r>
              <a:rPr lang="da-DK" sz="1600" dirty="0" smtClean="0"/>
              <a:t>Altså er termodynamikken kun afhængig af partieltrykket af oxygen. Vi har lige set at reaktionen ved RT her helt forskudt med højre, det eneste der bestemmer om vi har flydende </a:t>
            </a:r>
            <a:r>
              <a:rPr lang="da-DK" sz="1600" dirty="0"/>
              <a:t>j</a:t>
            </a:r>
            <a:r>
              <a:rPr lang="da-DK" sz="1600" dirty="0" smtClean="0"/>
              <a:t>ern tilbage er altså den stofmænge O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 vi har til rådighed. Er der nok har vi kun </a:t>
            </a:r>
            <a:r>
              <a:rPr lang="da-DK" sz="1600" dirty="0" err="1" smtClean="0"/>
              <a:t>FeO</a:t>
            </a:r>
            <a:r>
              <a:rPr lang="da-DK" sz="1600" dirty="0" smtClean="0"/>
              <a:t>(s), er der ikke nok har vi også Fe(l) tilbage. Dvs. kun </a:t>
            </a:r>
            <a:r>
              <a:rPr lang="da-DK" sz="1600" u="sng" dirty="0" smtClean="0"/>
              <a:t>n(O</a:t>
            </a:r>
            <a:r>
              <a:rPr lang="da-DK" sz="1600" u="sng" baseline="-25000" dirty="0" smtClean="0"/>
              <a:t>2</a:t>
            </a:r>
            <a:r>
              <a:rPr lang="da-DK" sz="1600" u="sng" dirty="0" smtClean="0"/>
              <a:t>)</a:t>
            </a:r>
            <a:r>
              <a:rPr lang="da-DK" sz="1600" dirty="0" smtClean="0"/>
              <a:t> i vores system har indflydelse på reaktionens forløb</a:t>
            </a:r>
          </a:p>
          <a:p>
            <a:pPr marL="0" indent="0">
              <a:buNone/>
            </a:pPr>
            <a:r>
              <a:rPr lang="da-DK" sz="1600" dirty="0" smtClean="0"/>
              <a:t>d) </a:t>
            </a:r>
            <a:r>
              <a:rPr lang="da-DK" sz="1600" dirty="0" err="1" smtClean="0"/>
              <a:t>CaO</a:t>
            </a:r>
            <a:r>
              <a:rPr lang="da-DK" sz="1600" dirty="0" smtClean="0"/>
              <a:t>(s) = </a:t>
            </a:r>
            <a:r>
              <a:rPr lang="da-DK" sz="1600" dirty="0" err="1" smtClean="0"/>
              <a:t>Ca</a:t>
            </a:r>
            <a:r>
              <a:rPr lang="da-DK" sz="1600" dirty="0" smtClean="0"/>
              <a:t>(l) + O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(g)</a:t>
            </a:r>
          </a:p>
          <a:p>
            <a:pPr marL="0" indent="0">
              <a:buNone/>
            </a:pPr>
            <a:r>
              <a:rPr lang="da-DK" sz="1600" dirty="0" err="1"/>
              <a:t>ΔH</a:t>
            </a:r>
            <a:r>
              <a:rPr lang="da-DK" sz="1600" baseline="-25000" dirty="0" err="1"/>
              <a:t>Reaction</a:t>
            </a:r>
            <a:r>
              <a:rPr lang="da-DK" sz="1600" dirty="0"/>
              <a:t> = Product </a:t>
            </a:r>
            <a:r>
              <a:rPr lang="en-DK" sz="1600" dirty="0"/>
              <a:t>–</a:t>
            </a:r>
            <a:r>
              <a:rPr lang="da-DK" sz="1600" dirty="0"/>
              <a:t> Reagents = </a:t>
            </a:r>
            <a:r>
              <a:rPr lang="da-DK" sz="1600" dirty="0" smtClean="0"/>
              <a:t>(</a:t>
            </a:r>
            <a:r>
              <a:rPr lang="en-DK" sz="1600" dirty="0" smtClean="0"/>
              <a:t>-</a:t>
            </a:r>
            <a:r>
              <a:rPr lang="en-DK" sz="1600" dirty="0"/>
              <a:t>7,79 </a:t>
            </a:r>
            <a:r>
              <a:rPr lang="en-US" sz="1600" dirty="0" smtClean="0"/>
              <a:t>+0)</a:t>
            </a:r>
            <a:r>
              <a:rPr lang="en-DK" sz="1600" dirty="0" smtClean="0"/>
              <a:t> </a:t>
            </a:r>
            <a:r>
              <a:rPr lang="en-DK" sz="1600" dirty="0"/>
              <a:t>–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DK" sz="1600" dirty="0" smtClean="0"/>
              <a:t>-634,92</a:t>
            </a:r>
            <a:r>
              <a:rPr lang="en-US" sz="1600" dirty="0" smtClean="0"/>
              <a:t>)</a:t>
            </a:r>
            <a:r>
              <a:rPr lang="en-DK" sz="1600" dirty="0" smtClean="0"/>
              <a:t> </a:t>
            </a:r>
            <a:r>
              <a:rPr lang="da-DK" sz="1600" dirty="0" smtClean="0"/>
              <a:t>=</a:t>
            </a:r>
            <a:r>
              <a:rPr lang="en-DK" sz="1600" dirty="0" smtClean="0"/>
              <a:t> </a:t>
            </a:r>
            <a:r>
              <a:rPr lang="en-US" sz="1600" dirty="0" smtClean="0"/>
              <a:t>+627</a:t>
            </a:r>
            <a:r>
              <a:rPr lang="en-DK" sz="1600" dirty="0" smtClean="0"/>
              <a:t>,</a:t>
            </a:r>
            <a:r>
              <a:rPr lang="en-US" sz="1600" dirty="0" smtClean="0"/>
              <a:t>13</a:t>
            </a:r>
            <a:r>
              <a:rPr lang="da-DK" sz="1600" dirty="0" smtClean="0"/>
              <a:t> </a:t>
            </a:r>
            <a:r>
              <a:rPr lang="da-DK" sz="1600" dirty="0"/>
              <a:t>kJ/mol</a:t>
            </a:r>
          </a:p>
          <a:p>
            <a:pPr marL="0" indent="0">
              <a:buNone/>
            </a:pPr>
            <a:r>
              <a:rPr lang="da-DK" sz="1600" dirty="0" err="1" smtClean="0"/>
              <a:t>ΔS</a:t>
            </a:r>
            <a:r>
              <a:rPr lang="da-DK" sz="1600" baseline="-25000" dirty="0" err="1" smtClean="0"/>
              <a:t>Reaction</a:t>
            </a:r>
            <a:r>
              <a:rPr lang="da-DK" sz="1600" dirty="0" smtClean="0"/>
              <a:t> </a:t>
            </a:r>
            <a:r>
              <a:rPr lang="da-DK" sz="1600" dirty="0"/>
              <a:t>= Product </a:t>
            </a:r>
            <a:r>
              <a:rPr lang="en-DK" sz="1600" dirty="0"/>
              <a:t>–</a:t>
            </a:r>
            <a:r>
              <a:rPr lang="da-DK" sz="1600" dirty="0"/>
              <a:t> Reagents = </a:t>
            </a:r>
            <a:r>
              <a:rPr lang="da-DK" sz="1600" dirty="0" smtClean="0"/>
              <a:t>(205,0 </a:t>
            </a:r>
            <a:r>
              <a:rPr lang="da-DK" sz="1600" dirty="0"/>
              <a:t>+ </a:t>
            </a:r>
            <a:r>
              <a:rPr lang="en-DK" sz="1600" dirty="0" smtClean="0"/>
              <a:t>45,51</a:t>
            </a:r>
            <a:r>
              <a:rPr lang="da-DK" sz="1600" dirty="0" smtClean="0"/>
              <a:t>)-</a:t>
            </a:r>
            <a:r>
              <a:rPr lang="en-DK" sz="1600" dirty="0"/>
              <a:t>38,1   </a:t>
            </a:r>
            <a:r>
              <a:rPr lang="da-DK" sz="1600" dirty="0" smtClean="0"/>
              <a:t> </a:t>
            </a:r>
            <a:r>
              <a:rPr lang="da-DK" sz="1600" dirty="0"/>
              <a:t>= </a:t>
            </a:r>
            <a:r>
              <a:rPr lang="da-DK" sz="1600" dirty="0" smtClean="0"/>
              <a:t>212,4 </a:t>
            </a:r>
            <a:r>
              <a:rPr lang="da-DK" sz="1600" dirty="0"/>
              <a:t>J/mol*K = </a:t>
            </a:r>
            <a:r>
              <a:rPr lang="da-DK" sz="1600" dirty="0" smtClean="0"/>
              <a:t>0,2124 kJ/mol*K</a:t>
            </a:r>
          </a:p>
          <a:p>
            <a:pPr marL="0" indent="0">
              <a:buNone/>
            </a:pPr>
            <a:r>
              <a:rPr lang="da-DK" sz="1600" dirty="0" err="1"/>
              <a:t>ΔG</a:t>
            </a:r>
            <a:r>
              <a:rPr lang="da-DK" sz="1600" baseline="-25000" dirty="0" err="1"/>
              <a:t>Reaction</a:t>
            </a:r>
            <a:r>
              <a:rPr lang="da-DK" sz="1600" dirty="0"/>
              <a:t> = </a:t>
            </a:r>
            <a:r>
              <a:rPr lang="en-US" sz="1600" dirty="0" smtClean="0"/>
              <a:t>+627,13</a:t>
            </a:r>
            <a:r>
              <a:rPr lang="da-DK" sz="1600" dirty="0" smtClean="0"/>
              <a:t>-2500*0,2124 = </a:t>
            </a:r>
            <a:r>
              <a:rPr lang="da-DK" sz="1600" u="sng" dirty="0" smtClean="0"/>
              <a:t>+96,13 </a:t>
            </a:r>
            <a:r>
              <a:rPr lang="da-DK" sz="1600" u="sng" dirty="0"/>
              <a:t>kJ/mol</a:t>
            </a:r>
          </a:p>
          <a:p>
            <a:pPr marL="0" indent="0">
              <a:buNone/>
            </a:pPr>
            <a:r>
              <a:rPr lang="da-DK" sz="1600" dirty="0"/>
              <a:t>K = e</a:t>
            </a:r>
            <a:r>
              <a:rPr lang="da-DK" sz="1600" dirty="0" smtClean="0"/>
              <a:t>^(-96130/(8,31451*2500))= </a:t>
            </a:r>
            <a:r>
              <a:rPr lang="da-DK" sz="1600" u="sng" dirty="0" smtClean="0"/>
              <a:t>0,0098</a:t>
            </a:r>
            <a:endParaRPr lang="da-DK" sz="1600" u="sng" dirty="0"/>
          </a:p>
          <a:p>
            <a:pPr marL="0" indent="0">
              <a:buNone/>
            </a:pPr>
            <a:endParaRPr lang="da-DK" sz="1600" dirty="0" smtClean="0"/>
          </a:p>
          <a:p>
            <a:pPr marL="0" indent="0">
              <a:buNone/>
            </a:pPr>
            <a:endParaRPr lang="da-DK" sz="1600" dirty="0"/>
          </a:p>
          <a:p>
            <a:pPr marL="0" indent="0">
              <a:buNone/>
            </a:pPr>
            <a:endParaRPr lang="da-DK" sz="1600" dirty="0" smtClean="0"/>
          </a:p>
          <a:p>
            <a:pPr marL="0" indent="0">
              <a:buNone/>
            </a:pPr>
            <a:endParaRPr lang="da-DK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735026"/>
            <a:ext cx="5357812" cy="2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0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1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 smtClean="0"/>
              <a:t>e)</a:t>
            </a:r>
          </a:p>
          <a:p>
            <a:pPr marL="0" indent="0">
              <a:buNone/>
            </a:pPr>
            <a:r>
              <a:rPr lang="en-US" sz="1600" u="sng" dirty="0" err="1" smtClean="0"/>
              <a:t>Ligevægten</a:t>
            </a:r>
            <a:r>
              <a:rPr lang="en-US" sz="1600" u="sng" dirty="0" smtClean="0"/>
              <a:t> for </a:t>
            </a:r>
            <a:r>
              <a:rPr lang="en-US" sz="1600" u="sng" dirty="0" err="1" smtClean="0"/>
              <a:t>alle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oxiderne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forskydes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kraftigt</a:t>
            </a:r>
            <a:r>
              <a:rPr lang="en-US" sz="1600" u="sng" dirty="0" smtClean="0"/>
              <a:t> mod </a:t>
            </a:r>
            <a:r>
              <a:rPr lang="en-US" sz="1600" u="sng" dirty="0" err="1" smtClean="0"/>
              <a:t>metallerne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og</a:t>
            </a:r>
            <a:r>
              <a:rPr lang="en-US" sz="1600" u="sng" dirty="0" smtClean="0"/>
              <a:t> frit </a:t>
            </a:r>
            <a:r>
              <a:rPr lang="en-US" sz="1600" u="sng" dirty="0" err="1" smtClean="0"/>
              <a:t>ilt</a:t>
            </a:r>
            <a:r>
              <a:rPr lang="en-US" sz="1600" u="sng" dirty="0" smtClean="0"/>
              <a:t>. Alt frit </a:t>
            </a:r>
            <a:r>
              <a:rPr lang="en-US" sz="1600" u="sng" dirty="0" err="1" smtClean="0"/>
              <a:t>ilt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vil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stige</a:t>
            </a:r>
            <a:r>
              <a:rPr lang="en-US" sz="1600" u="sng" dirty="0" smtClean="0"/>
              <a:t> mod </a:t>
            </a:r>
            <a:r>
              <a:rPr lang="en-US" sz="1600" u="sng" dirty="0" err="1" smtClean="0"/>
              <a:t>atmosfæren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og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dermed</a:t>
            </a:r>
            <a:r>
              <a:rPr lang="en-US" sz="1600" u="sng" dirty="0" smtClean="0"/>
              <a:t> drive </a:t>
            </a:r>
            <a:r>
              <a:rPr lang="en-US" sz="1600" u="sng" dirty="0" err="1" smtClean="0"/>
              <a:t>alle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ligevægtene</a:t>
            </a:r>
            <a:r>
              <a:rPr lang="en-US" sz="1600" u="sng" dirty="0" smtClean="0"/>
              <a:t> mod rent metal.</a:t>
            </a:r>
          </a:p>
          <a:p>
            <a:pPr marL="0" indent="0">
              <a:buNone/>
            </a:pPr>
            <a:r>
              <a:rPr lang="en-US" sz="1600" dirty="0" smtClean="0"/>
              <a:t>f) </a:t>
            </a:r>
          </a:p>
          <a:p>
            <a:pPr marL="0" indent="0">
              <a:buNone/>
            </a:pPr>
            <a:r>
              <a:rPr lang="en-US" sz="1600" dirty="0" err="1" smtClean="0"/>
              <a:t>MgO</a:t>
            </a:r>
            <a:r>
              <a:rPr lang="en-US" sz="1600" dirty="0" smtClean="0"/>
              <a:t> + Fe(l) = Mg(l) + </a:t>
            </a:r>
            <a:r>
              <a:rPr lang="en-US" sz="1600" dirty="0" err="1" smtClean="0"/>
              <a:t>FeO</a:t>
            </a:r>
            <a:r>
              <a:rPr lang="en-US" sz="1600" dirty="0" smtClean="0"/>
              <a:t> </a:t>
            </a:r>
          </a:p>
          <a:p>
            <a:pPr marL="0" indent="0">
              <a:buNone/>
            </a:pPr>
            <a:r>
              <a:rPr lang="da-DK" sz="1600" dirty="0" smtClean="0"/>
              <a:t>ΔH = 321,95 kJ/mol ΔS = 0,0335 </a:t>
            </a:r>
            <a:r>
              <a:rPr lang="da-DK" sz="1600" dirty="0" err="1" smtClean="0"/>
              <a:t>kj</a:t>
            </a:r>
            <a:r>
              <a:rPr lang="da-DK" sz="1600" dirty="0" smtClean="0"/>
              <a:t>/mol*K</a:t>
            </a:r>
          </a:p>
          <a:p>
            <a:pPr marL="0" indent="0">
              <a:buNone/>
            </a:pPr>
            <a:r>
              <a:rPr lang="da-DK" sz="1600" dirty="0" smtClean="0"/>
              <a:t>ΔG = ΔH </a:t>
            </a:r>
            <a:r>
              <a:rPr lang="en-DK" sz="1600" dirty="0" smtClean="0"/>
              <a:t>–</a:t>
            </a:r>
            <a:r>
              <a:rPr lang="da-DK" sz="1600" dirty="0" smtClean="0"/>
              <a:t> 2500ΔS = </a:t>
            </a:r>
            <a:r>
              <a:rPr lang="da-DK" sz="1600" u="sng" dirty="0" smtClean="0"/>
              <a:t>238,2 kJ/mol</a:t>
            </a:r>
            <a:endParaRPr lang="en-US" sz="1600" u="sng" dirty="0"/>
          </a:p>
          <a:p>
            <a:pPr marL="0" indent="0">
              <a:buNone/>
            </a:pPr>
            <a:r>
              <a:rPr lang="en-US" sz="1600" dirty="0" err="1" smtClean="0"/>
              <a:t>CaO</a:t>
            </a:r>
            <a:r>
              <a:rPr lang="en-US" sz="1600" dirty="0" smtClean="0"/>
              <a:t> + Fe(l) = Ca(l) + </a:t>
            </a:r>
            <a:r>
              <a:rPr lang="en-US" sz="1600" dirty="0" err="1" smtClean="0"/>
              <a:t>FeO</a:t>
            </a:r>
            <a:r>
              <a:rPr lang="en-US" sz="1600" dirty="0" smtClean="0"/>
              <a:t> </a:t>
            </a:r>
          </a:p>
          <a:p>
            <a:pPr marL="0" indent="0">
              <a:buNone/>
            </a:pPr>
            <a:r>
              <a:rPr lang="da-DK" sz="1600" dirty="0" smtClean="0"/>
              <a:t>ΔH = 358,27 kJ/mol ΔS = 0,0334 kJ/mol*K</a:t>
            </a:r>
          </a:p>
          <a:p>
            <a:pPr marL="0" indent="0">
              <a:buNone/>
            </a:pPr>
            <a:r>
              <a:rPr lang="da-DK" sz="1600" dirty="0"/>
              <a:t>ΔG = ΔH </a:t>
            </a:r>
            <a:r>
              <a:rPr lang="en-DK" sz="1600" dirty="0"/>
              <a:t>–</a:t>
            </a:r>
            <a:r>
              <a:rPr lang="da-DK" sz="1600" dirty="0"/>
              <a:t> 2500ΔS = </a:t>
            </a:r>
            <a:r>
              <a:rPr lang="da-DK" sz="1600" u="sng" dirty="0" smtClean="0"/>
              <a:t>274,8 </a:t>
            </a:r>
            <a:r>
              <a:rPr lang="da-DK" sz="1600" u="sng" dirty="0"/>
              <a:t>kJ/mol</a:t>
            </a:r>
            <a:endParaRPr lang="en-US" sz="1600" u="sng" dirty="0"/>
          </a:p>
          <a:p>
            <a:pPr marL="0" indent="0">
              <a:buNone/>
            </a:pPr>
            <a:r>
              <a:rPr lang="en-US" sz="1600" dirty="0" smtClean="0"/>
              <a:t>Al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 + 3Fe(l) = 2Al(l) + 3FeO</a:t>
            </a:r>
            <a:r>
              <a:rPr lang="da-DK" sz="1600" dirty="0"/>
              <a:t> </a:t>
            </a:r>
            <a:endParaRPr lang="en-US" sz="1600" dirty="0" smtClean="0"/>
          </a:p>
          <a:p>
            <a:pPr marL="0" indent="0">
              <a:buNone/>
            </a:pPr>
            <a:r>
              <a:rPr lang="da-DK" sz="1600" dirty="0"/>
              <a:t>ΔH </a:t>
            </a:r>
            <a:r>
              <a:rPr lang="da-DK" sz="1600" dirty="0" smtClean="0"/>
              <a:t>= 1401,82 kJ/mol </a:t>
            </a:r>
            <a:r>
              <a:rPr lang="da-DK" sz="1600" dirty="0"/>
              <a:t>ΔS </a:t>
            </a:r>
            <a:r>
              <a:rPr lang="da-DK" sz="1600" dirty="0" smtClean="0"/>
              <a:t>= 0,0342 kJ/mol*K</a:t>
            </a:r>
          </a:p>
          <a:p>
            <a:pPr marL="0" indent="0">
              <a:buNone/>
            </a:pPr>
            <a:r>
              <a:rPr lang="da-DK" sz="1600" dirty="0"/>
              <a:t>ΔG = ΔH </a:t>
            </a:r>
            <a:r>
              <a:rPr lang="en-DK" sz="1600" dirty="0"/>
              <a:t>–</a:t>
            </a:r>
            <a:r>
              <a:rPr lang="da-DK" sz="1600" dirty="0"/>
              <a:t> 2500ΔS = </a:t>
            </a:r>
            <a:r>
              <a:rPr lang="da-DK" sz="1600" u="sng" dirty="0" smtClean="0"/>
              <a:t>1487,2 </a:t>
            </a:r>
            <a:r>
              <a:rPr lang="da-DK" sz="1600" u="sng" dirty="0"/>
              <a:t>kJ/mol</a:t>
            </a:r>
            <a:endParaRPr lang="en-US" sz="1600" u="sng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da-DK" sz="1600" dirty="0"/>
          </a:p>
          <a:p>
            <a:pPr marL="0" indent="0">
              <a:buNone/>
            </a:pPr>
            <a:endParaRPr lang="da-DK" sz="1600" dirty="0" smtClean="0"/>
          </a:p>
          <a:p>
            <a:pPr marL="0" indent="0">
              <a:buNone/>
            </a:pPr>
            <a:endParaRPr lang="da-DK" sz="1600" dirty="0"/>
          </a:p>
          <a:p>
            <a:pPr marL="0" indent="0">
              <a:buNone/>
            </a:pPr>
            <a:endParaRPr lang="da-DK" sz="1600" dirty="0" smtClean="0"/>
          </a:p>
          <a:p>
            <a:pPr marL="0" indent="0">
              <a:buNone/>
            </a:pPr>
            <a:endParaRPr lang="da-DK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735026"/>
            <a:ext cx="5357812" cy="2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2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2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a) </a:t>
            </a:r>
          </a:p>
          <a:p>
            <a:pPr marL="0" indent="0">
              <a:buNone/>
            </a:pPr>
            <a:r>
              <a:rPr lang="da-DK" dirty="0" smtClean="0"/>
              <a:t>pH = 7,3 er </a:t>
            </a:r>
            <a:r>
              <a:rPr lang="da-DK" dirty="0" err="1" smtClean="0"/>
              <a:t>physiologisk</a:t>
            </a:r>
            <a:r>
              <a:rPr lang="da-DK" dirty="0" smtClean="0"/>
              <a:t> pH, og vi består </a:t>
            </a:r>
            <a:r>
              <a:rPr lang="da-DK" dirty="0" err="1" smtClean="0"/>
              <a:t>bla</a:t>
            </a:r>
            <a:r>
              <a:rPr lang="da-DK" dirty="0" smtClean="0"/>
              <a:t> af en </a:t>
            </a:r>
            <a:r>
              <a:rPr lang="da-DK" dirty="0" err="1" smtClean="0"/>
              <a:t>phosphatbuffer</a:t>
            </a:r>
            <a:r>
              <a:rPr lang="da-DK" dirty="0" smtClean="0"/>
              <a:t>, så jeg vil indstille fosforsyre med natriumhydroxid.</a:t>
            </a:r>
          </a:p>
          <a:p>
            <a:pPr marL="0" indent="0">
              <a:buNone/>
            </a:pPr>
            <a:r>
              <a:rPr lang="da-DK" dirty="0" smtClean="0"/>
              <a:t>b)</a:t>
            </a:r>
          </a:p>
          <a:p>
            <a:pPr marL="0" indent="0">
              <a:buNone/>
            </a:pPr>
            <a:r>
              <a:rPr lang="da-DK" dirty="0" smtClean="0"/>
              <a:t>CH</a:t>
            </a:r>
            <a:r>
              <a:rPr lang="da-DK" baseline="-25000" dirty="0" smtClean="0"/>
              <a:t>3</a:t>
            </a:r>
            <a:r>
              <a:rPr lang="da-DK" dirty="0" smtClean="0"/>
              <a:t>COOH = CH</a:t>
            </a:r>
            <a:r>
              <a:rPr lang="da-DK" baseline="-25000" dirty="0" smtClean="0"/>
              <a:t>3</a:t>
            </a:r>
            <a:r>
              <a:rPr lang="da-DK" dirty="0" smtClean="0"/>
              <a:t>COO</a:t>
            </a:r>
            <a:r>
              <a:rPr lang="da-DK" baseline="30000" dirty="0" smtClean="0"/>
              <a:t>-</a:t>
            </a:r>
            <a:r>
              <a:rPr lang="da-DK" dirty="0" smtClean="0"/>
              <a:t> + H</a:t>
            </a:r>
            <a:r>
              <a:rPr lang="da-DK" baseline="30000" dirty="0" smtClean="0"/>
              <a:t>+</a:t>
            </a:r>
          </a:p>
          <a:p>
            <a:pPr marL="0" indent="0">
              <a:buNone/>
            </a:pPr>
            <a:r>
              <a:rPr lang="da-DK" dirty="0" smtClean="0"/>
              <a:t>H</a:t>
            </a:r>
            <a:r>
              <a:rPr lang="da-DK" baseline="-25000" dirty="0" smtClean="0"/>
              <a:t>2</a:t>
            </a:r>
            <a:r>
              <a:rPr lang="da-DK" dirty="0" smtClean="0"/>
              <a:t>CO</a:t>
            </a:r>
            <a:r>
              <a:rPr lang="da-DK" baseline="-25000" dirty="0" smtClean="0"/>
              <a:t>3</a:t>
            </a:r>
            <a:r>
              <a:rPr lang="da-DK" dirty="0" smtClean="0"/>
              <a:t> </a:t>
            </a:r>
            <a:r>
              <a:rPr lang="da-DK" dirty="0"/>
              <a:t>= </a:t>
            </a:r>
            <a:r>
              <a:rPr lang="da-DK" dirty="0" smtClean="0"/>
              <a:t>HCO</a:t>
            </a:r>
            <a:r>
              <a:rPr lang="da-DK" baseline="-25000" dirty="0" smtClean="0"/>
              <a:t>3</a:t>
            </a:r>
            <a:r>
              <a:rPr lang="da-DK" baseline="30000" dirty="0" smtClean="0"/>
              <a:t>-</a:t>
            </a:r>
            <a:r>
              <a:rPr lang="da-DK" dirty="0" smtClean="0"/>
              <a:t> </a:t>
            </a:r>
            <a:r>
              <a:rPr lang="da-DK" dirty="0"/>
              <a:t>+ H</a:t>
            </a:r>
            <a:r>
              <a:rPr lang="da-DK" baseline="30000" dirty="0" smtClean="0"/>
              <a:t>+</a:t>
            </a:r>
          </a:p>
          <a:p>
            <a:pPr marL="0" indent="0">
              <a:buNone/>
            </a:pPr>
            <a:r>
              <a:rPr lang="da-DK" dirty="0" smtClean="0"/>
              <a:t>B(OH)</a:t>
            </a:r>
            <a:r>
              <a:rPr lang="da-DK" baseline="-25000" dirty="0" smtClean="0"/>
              <a:t>3</a:t>
            </a:r>
            <a:r>
              <a:rPr lang="da-DK" dirty="0" smtClean="0"/>
              <a:t> + H</a:t>
            </a:r>
            <a:r>
              <a:rPr lang="da-DK" baseline="-25000" dirty="0" smtClean="0"/>
              <a:t>2</a:t>
            </a:r>
            <a:r>
              <a:rPr lang="da-DK" dirty="0" smtClean="0"/>
              <a:t>O = B(OH)</a:t>
            </a:r>
            <a:r>
              <a:rPr lang="da-DK" baseline="-25000" dirty="0" smtClean="0"/>
              <a:t>4</a:t>
            </a:r>
            <a:r>
              <a:rPr lang="da-DK" baseline="30000" dirty="0" smtClean="0"/>
              <a:t>-</a:t>
            </a:r>
            <a:r>
              <a:rPr lang="da-DK" dirty="0" smtClean="0"/>
              <a:t> + H</a:t>
            </a:r>
            <a:r>
              <a:rPr lang="da-DK" baseline="30000" dirty="0" smtClean="0"/>
              <a:t>+</a:t>
            </a:r>
          </a:p>
          <a:p>
            <a:pPr marL="0" indent="0">
              <a:buNone/>
            </a:pPr>
            <a:r>
              <a:rPr lang="da-DK" dirty="0" smtClean="0"/>
              <a:t>H</a:t>
            </a:r>
            <a:r>
              <a:rPr lang="da-DK" baseline="-25000" dirty="0" smtClean="0"/>
              <a:t>2</a:t>
            </a:r>
            <a:r>
              <a:rPr lang="da-DK" dirty="0" smtClean="0"/>
              <a:t>PO</a:t>
            </a:r>
            <a:r>
              <a:rPr lang="da-DK" baseline="-25000" dirty="0" smtClean="0"/>
              <a:t>4</a:t>
            </a:r>
            <a:r>
              <a:rPr lang="da-DK" baseline="30000" dirty="0" smtClean="0"/>
              <a:t>-</a:t>
            </a:r>
            <a:r>
              <a:rPr lang="da-DK" dirty="0" smtClean="0"/>
              <a:t> = HPO</a:t>
            </a:r>
            <a:r>
              <a:rPr lang="da-DK" baseline="-25000" dirty="0" smtClean="0"/>
              <a:t>4</a:t>
            </a:r>
            <a:r>
              <a:rPr lang="da-DK" baseline="30000" dirty="0" smtClean="0"/>
              <a:t>2-</a:t>
            </a:r>
            <a:r>
              <a:rPr lang="da-DK" dirty="0" smtClean="0"/>
              <a:t> + H</a:t>
            </a:r>
            <a:r>
              <a:rPr lang="da-DK" baseline="30000" dirty="0" smtClean="0"/>
              <a:t>+</a:t>
            </a:r>
            <a:endParaRPr lang="da-DK" dirty="0" smtClean="0"/>
          </a:p>
          <a:p>
            <a:pPr marL="0" indent="0">
              <a:buNone/>
            </a:pPr>
            <a:endParaRPr lang="da-DK" baseline="30000" dirty="0"/>
          </a:p>
          <a:p>
            <a:pPr marL="0" indent="0">
              <a:buNone/>
            </a:pPr>
            <a:endParaRPr lang="da-DK" baseline="30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3067305"/>
            <a:ext cx="5357812" cy="18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9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2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a-DK" dirty="0" smtClean="0"/>
              <a:t>c)</a:t>
            </a:r>
          </a:p>
          <a:p>
            <a:pPr marL="0" indent="0">
              <a:buNone/>
            </a:pPr>
            <a:r>
              <a:rPr lang="da-DK" dirty="0" smtClean="0"/>
              <a:t>Ratio mellem mono- og </a:t>
            </a:r>
            <a:r>
              <a:rPr lang="da-DK" dirty="0" err="1" smtClean="0"/>
              <a:t>biphosphat</a:t>
            </a:r>
            <a:r>
              <a:rPr lang="da-DK" dirty="0" smtClean="0"/>
              <a:t>:</a:t>
            </a:r>
          </a:p>
          <a:p>
            <a:pPr marL="0" indent="0">
              <a:buNone/>
            </a:pPr>
            <a:r>
              <a:rPr lang="da-DK" dirty="0" smtClean="0"/>
              <a:t>pH = </a:t>
            </a:r>
            <a:r>
              <a:rPr lang="da-DK" dirty="0" err="1" smtClean="0"/>
              <a:t>pK</a:t>
            </a:r>
            <a:r>
              <a:rPr lang="da-DK" baseline="-25000" dirty="0" err="1" smtClean="0"/>
              <a:t>A</a:t>
            </a:r>
            <a:r>
              <a:rPr lang="da-DK" dirty="0" smtClean="0"/>
              <a:t> + log[A</a:t>
            </a:r>
            <a:r>
              <a:rPr lang="da-DK" baseline="30000" dirty="0" smtClean="0"/>
              <a:t>-</a:t>
            </a:r>
            <a:r>
              <a:rPr lang="da-DK" dirty="0" smtClean="0"/>
              <a:t>]/[HA]</a:t>
            </a:r>
          </a:p>
          <a:p>
            <a:pPr marL="0" indent="0">
              <a:buNone/>
            </a:pPr>
            <a:r>
              <a:rPr lang="da-DK" dirty="0" smtClean="0"/>
              <a:t>7,3 = 7,21 + </a:t>
            </a:r>
            <a:r>
              <a:rPr lang="da-DK" dirty="0"/>
              <a:t>log[A</a:t>
            </a:r>
            <a:r>
              <a:rPr lang="da-DK" baseline="30000" dirty="0"/>
              <a:t>-</a:t>
            </a:r>
            <a:r>
              <a:rPr lang="da-DK" dirty="0"/>
              <a:t>]/[HA]</a:t>
            </a:r>
          </a:p>
          <a:p>
            <a:pPr marL="0" indent="0">
              <a:buNone/>
            </a:pPr>
            <a:r>
              <a:rPr lang="da-DK" dirty="0"/>
              <a:t>[A</a:t>
            </a:r>
            <a:r>
              <a:rPr lang="da-DK" baseline="30000" dirty="0"/>
              <a:t>-</a:t>
            </a:r>
            <a:r>
              <a:rPr lang="da-DK" dirty="0"/>
              <a:t>]/[HA</a:t>
            </a:r>
            <a:r>
              <a:rPr lang="da-DK" dirty="0" smtClean="0"/>
              <a:t>] = 10</a:t>
            </a:r>
            <a:r>
              <a:rPr lang="da-DK" baseline="30000" dirty="0" smtClean="0"/>
              <a:t>7,3-7,21</a:t>
            </a:r>
            <a:r>
              <a:rPr lang="da-DK" dirty="0" smtClean="0"/>
              <a:t> = 1,23</a:t>
            </a:r>
          </a:p>
          <a:p>
            <a:pPr marL="0" indent="0">
              <a:buNone/>
            </a:pPr>
            <a:r>
              <a:rPr lang="da-DK" dirty="0" smtClean="0"/>
              <a:t>Det giver mening, vi er over </a:t>
            </a:r>
            <a:r>
              <a:rPr lang="da-DK" dirty="0" err="1" smtClean="0"/>
              <a:t>pK</a:t>
            </a:r>
            <a:r>
              <a:rPr lang="da-DK" baseline="-25000" dirty="0" err="1" smtClean="0"/>
              <a:t>A</a:t>
            </a:r>
            <a:endParaRPr lang="da-DK" dirty="0" smtClean="0"/>
          </a:p>
          <a:p>
            <a:pPr marL="0" indent="0">
              <a:buNone/>
            </a:pPr>
            <a:r>
              <a:rPr lang="da-DK" dirty="0" smtClean="0"/>
              <a:t>Der er mindst HA, så [HA] = 1 M, hvilket betyder at [A</a:t>
            </a:r>
            <a:r>
              <a:rPr lang="da-DK" baseline="30000" dirty="0" smtClean="0"/>
              <a:t>-</a:t>
            </a:r>
            <a:r>
              <a:rPr lang="da-DK" dirty="0" smtClean="0"/>
              <a:t>] = 1,23 M og c(H</a:t>
            </a:r>
            <a:r>
              <a:rPr lang="da-DK" baseline="-25000" dirty="0" smtClean="0"/>
              <a:t>3</a:t>
            </a:r>
            <a:r>
              <a:rPr lang="da-DK" dirty="0" smtClean="0"/>
              <a:t>PO</a:t>
            </a:r>
            <a:r>
              <a:rPr lang="da-DK" baseline="-25000" dirty="0" smtClean="0"/>
              <a:t>4</a:t>
            </a:r>
            <a:r>
              <a:rPr lang="da-DK" dirty="0" smtClean="0"/>
              <a:t>) = 2,23 M</a:t>
            </a:r>
          </a:p>
          <a:p>
            <a:pPr marL="0" indent="0">
              <a:buNone/>
            </a:pPr>
            <a:r>
              <a:rPr lang="da-DK" dirty="0" smtClean="0"/>
              <a:t>Vi laver en liter og skal bruge 2,23 mol fosforsyre, og 1,23 mol </a:t>
            </a:r>
            <a:r>
              <a:rPr lang="da-DK" dirty="0" err="1" smtClean="0"/>
              <a:t>NaOH</a:t>
            </a:r>
            <a:endParaRPr lang="da-DK" dirty="0" smtClean="0"/>
          </a:p>
          <a:p>
            <a:pPr marL="0" indent="0">
              <a:buNone/>
            </a:pPr>
            <a:r>
              <a:rPr lang="da-DK" dirty="0" smtClean="0"/>
              <a:t>Fosforsyre: 2,23 mol * 97,994 g/mol = 218,52 g 100% fosforsyre, </a:t>
            </a:r>
            <a:r>
              <a:rPr lang="da-DK" dirty="0" err="1" smtClean="0"/>
              <a:t>dvs</a:t>
            </a:r>
            <a:r>
              <a:rPr lang="da-DK" dirty="0" smtClean="0"/>
              <a:t> 273,2 g 80% </a:t>
            </a:r>
          </a:p>
          <a:p>
            <a:pPr marL="0" indent="0">
              <a:buNone/>
            </a:pPr>
            <a:r>
              <a:rPr lang="da-DK" dirty="0" err="1" smtClean="0"/>
              <a:t>NaOH</a:t>
            </a:r>
            <a:r>
              <a:rPr lang="da-DK" dirty="0" smtClean="0"/>
              <a:t>: (2,23+1,23 mol)* 39,997 g/mol =138,390 g</a:t>
            </a:r>
          </a:p>
          <a:p>
            <a:pPr marL="0" indent="0">
              <a:buNone/>
            </a:pPr>
            <a:r>
              <a:rPr lang="da-DK" u="sng" dirty="0" smtClean="0"/>
              <a:t>Opskrift:</a:t>
            </a:r>
          </a:p>
          <a:p>
            <a:pPr marL="0" indent="0">
              <a:buNone/>
            </a:pPr>
            <a:r>
              <a:rPr lang="da-DK" u="sng" smtClean="0"/>
              <a:t>138,390 </a:t>
            </a:r>
            <a:r>
              <a:rPr lang="da-DK" u="sng" dirty="0" smtClean="0"/>
              <a:t>g natrium hydroxid afvejes i en 1,000 L </a:t>
            </a:r>
            <a:r>
              <a:rPr lang="da-DK" u="sng" dirty="0" err="1" smtClean="0"/>
              <a:t>volumetrisk</a:t>
            </a:r>
            <a:r>
              <a:rPr lang="da-DK" u="sng" dirty="0" smtClean="0"/>
              <a:t> flaske og fortyndes med ca. 500 </a:t>
            </a:r>
            <a:r>
              <a:rPr lang="da-DK" u="sng" dirty="0" err="1" smtClean="0"/>
              <a:t>mL</a:t>
            </a:r>
            <a:r>
              <a:rPr lang="da-DK" u="sng" dirty="0" smtClean="0"/>
              <a:t> rent vand.</a:t>
            </a:r>
          </a:p>
          <a:p>
            <a:pPr marL="0" indent="0">
              <a:buNone/>
            </a:pPr>
            <a:r>
              <a:rPr lang="da-DK" u="sng" dirty="0"/>
              <a:t>273,2 g 80% </a:t>
            </a:r>
            <a:r>
              <a:rPr lang="da-DK" u="sng" dirty="0" smtClean="0"/>
              <a:t>fosforsyre afvejes i et bægerglas og tilsættes LANGSOMT til den </a:t>
            </a:r>
            <a:r>
              <a:rPr lang="da-DK" u="sng" dirty="0" err="1" smtClean="0"/>
              <a:t>volumetriske</a:t>
            </a:r>
            <a:r>
              <a:rPr lang="da-DK" u="sng" dirty="0" smtClean="0"/>
              <a:t> flaske. Bægerglasset vaskes efter med 3 portioner af ca. 50 </a:t>
            </a:r>
            <a:r>
              <a:rPr lang="da-DK" u="sng" dirty="0" err="1" smtClean="0"/>
              <a:t>mL</a:t>
            </a:r>
            <a:r>
              <a:rPr lang="da-DK" u="sng" dirty="0" smtClean="0"/>
              <a:t> vand, der også overføres til den </a:t>
            </a:r>
            <a:r>
              <a:rPr lang="da-DK" u="sng" dirty="0" err="1" smtClean="0"/>
              <a:t>volumetriske</a:t>
            </a:r>
            <a:r>
              <a:rPr lang="da-DK" u="sng" dirty="0" smtClean="0"/>
              <a:t> flaske.</a:t>
            </a:r>
          </a:p>
          <a:p>
            <a:pPr marL="0" indent="0">
              <a:buNone/>
            </a:pPr>
            <a:r>
              <a:rPr lang="da-DK" u="sng" dirty="0" smtClean="0"/>
              <a:t>Den </a:t>
            </a:r>
            <a:r>
              <a:rPr lang="da-DK" u="sng" dirty="0" err="1" smtClean="0"/>
              <a:t>volumetriske</a:t>
            </a:r>
            <a:r>
              <a:rPr lang="da-DK" u="sng" dirty="0" smtClean="0"/>
              <a:t> flaske køler til sturetemperatur, hvorefter den fyldes til 1,000L mærket med rent vand og rystes forsigtigt.</a:t>
            </a:r>
            <a:endParaRPr lang="da-DK" u="sng" dirty="0"/>
          </a:p>
          <a:p>
            <a:pPr marL="0" indent="0">
              <a:buNone/>
            </a:pPr>
            <a:endParaRPr lang="da-DK" dirty="0" smtClean="0"/>
          </a:p>
          <a:p>
            <a:pPr marL="0" indent="0">
              <a:buNone/>
            </a:pPr>
            <a:endParaRPr lang="da-DK" baseline="30000" dirty="0"/>
          </a:p>
          <a:p>
            <a:pPr marL="0" indent="0">
              <a:buNone/>
            </a:pPr>
            <a:endParaRPr lang="da-DK" baseline="30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3067305"/>
            <a:ext cx="5357812" cy="18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3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a)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 smtClean="0"/>
          </a:p>
          <a:p>
            <a:pPr marL="0" indent="0">
              <a:buNone/>
            </a:pPr>
            <a:r>
              <a:rPr lang="da-DK" dirty="0" smtClean="0"/>
              <a:t>b)</a:t>
            </a:r>
          </a:p>
          <a:p>
            <a:pPr marL="0" indent="0">
              <a:buNone/>
            </a:pPr>
            <a:r>
              <a:rPr lang="da-DK" u="sng" dirty="0"/>
              <a:t>ΔG = </a:t>
            </a:r>
            <a:r>
              <a:rPr lang="da-DK" u="sng" dirty="0" smtClean="0"/>
              <a:t>-70,6 </a:t>
            </a:r>
            <a:r>
              <a:rPr lang="en-DK" u="sng" dirty="0"/>
              <a:t>–</a:t>
            </a:r>
            <a:r>
              <a:rPr lang="da-DK" u="sng" dirty="0"/>
              <a:t> </a:t>
            </a:r>
            <a:r>
              <a:rPr lang="da-DK" u="sng" dirty="0" smtClean="0"/>
              <a:t>T(-0,01766) kJ/mol</a:t>
            </a:r>
          </a:p>
          <a:p>
            <a:pPr marL="0" indent="0">
              <a:buNone/>
            </a:pPr>
            <a:r>
              <a:rPr lang="da-DK" u="sng" dirty="0"/>
              <a:t>ΔG = </a:t>
            </a:r>
            <a:r>
              <a:rPr lang="da-DK" u="sng" dirty="0" smtClean="0"/>
              <a:t>-62,79 </a:t>
            </a:r>
            <a:r>
              <a:rPr lang="en-DK" u="sng" dirty="0"/>
              <a:t>–</a:t>
            </a:r>
            <a:r>
              <a:rPr lang="da-DK" u="sng" dirty="0"/>
              <a:t> T(-</a:t>
            </a:r>
            <a:r>
              <a:rPr lang="da-DK" u="sng" dirty="0" smtClean="0"/>
              <a:t>0,01129) kJ/mol</a:t>
            </a:r>
          </a:p>
          <a:p>
            <a:pPr marL="0" indent="0">
              <a:buNone/>
            </a:pPr>
            <a:r>
              <a:rPr lang="da-DK" u="sng" dirty="0" smtClean="0"/>
              <a:t>ΔG </a:t>
            </a:r>
            <a:r>
              <a:rPr lang="da-DK" u="sng" dirty="0"/>
              <a:t>= </a:t>
            </a:r>
            <a:r>
              <a:rPr lang="da-DK" u="sng" dirty="0" smtClean="0"/>
              <a:t>-214,09 </a:t>
            </a:r>
            <a:r>
              <a:rPr lang="en-DK" u="sng" dirty="0"/>
              <a:t>–</a:t>
            </a:r>
            <a:r>
              <a:rPr lang="da-DK" u="sng" dirty="0"/>
              <a:t> T(-</a:t>
            </a:r>
            <a:r>
              <a:rPr lang="da-DK" u="sng" dirty="0" smtClean="0"/>
              <a:t>0,1787) kJ/mol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28-11-2023</a:t>
            </a:fld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63" y="2714234"/>
            <a:ext cx="5357812" cy="2516969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52015"/>
              </p:ext>
            </p:extLst>
          </p:nvPr>
        </p:nvGraphicFramePr>
        <p:xfrm>
          <a:off x="6183086" y="2051957"/>
          <a:ext cx="23495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4136187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6023580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deltaH reaktion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K" sz="1100" u="none" strike="noStrike" dirty="0">
                          <a:effectLst/>
                        </a:rPr>
                        <a:t>-70,6</a:t>
                      </a:r>
                      <a:endParaRPr lang="en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98231307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 dirty="0" err="1">
                          <a:effectLst/>
                        </a:rPr>
                        <a:t>deltaS</a:t>
                      </a:r>
                      <a:r>
                        <a:rPr lang="da-DK" sz="1100" u="none" strike="noStrike" dirty="0">
                          <a:effectLst/>
                        </a:rPr>
                        <a:t> reaktion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K" sz="1100" u="none" strike="noStrike" dirty="0">
                          <a:effectLst/>
                        </a:rPr>
                        <a:t>-17,661</a:t>
                      </a:r>
                      <a:endParaRPr lang="en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81484245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57869"/>
              </p:ext>
            </p:extLst>
          </p:nvPr>
        </p:nvGraphicFramePr>
        <p:xfrm>
          <a:off x="7756071" y="2570270"/>
          <a:ext cx="19812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98545237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137571925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deltaH reaktion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K" sz="1100" u="none" strike="noStrike">
                          <a:effectLst/>
                        </a:rPr>
                        <a:t>-62,79</a:t>
                      </a:r>
                      <a:endParaRPr lang="en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41135249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deltaS reaktion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K" sz="1100" u="none" strike="noStrike" dirty="0">
                          <a:effectLst/>
                        </a:rPr>
                        <a:t>-11,29</a:t>
                      </a:r>
                      <a:endParaRPr lang="en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29683971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6091"/>
              </p:ext>
            </p:extLst>
          </p:nvPr>
        </p:nvGraphicFramePr>
        <p:xfrm>
          <a:off x="9481457" y="3130550"/>
          <a:ext cx="19812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187059599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24772871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deltaH reaktion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K" sz="1100" u="none" strike="noStrike">
                          <a:effectLst/>
                        </a:rPr>
                        <a:t>-214,09</a:t>
                      </a:r>
                      <a:endParaRPr lang="en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15866445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deltaS reaktion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K" sz="1100" u="none" strike="noStrike" dirty="0">
                          <a:effectLst/>
                        </a:rPr>
                        <a:t>-178,72</a:t>
                      </a:r>
                      <a:endParaRPr lang="en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134158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121052"/>
      </p:ext>
    </p:extLst>
  </p:cSld>
  <p:clrMapOvr>
    <a:masterClrMapping/>
  </p:clrMapOvr>
</p:sld>
</file>

<file path=ppt/theme/theme1.xml><?xml version="1.0" encoding="utf-8"?>
<a:theme xmlns:a="http://schemas.openxmlformats.org/drawingml/2006/main" name="Nano 1 New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lille.potx" id="{D38F8E33-FD02-41C6-AD02-A12D82E57114}" vid="{EFC0B403-A5DB-4932-BB37-9DE33FC6BF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Nano 1 New</Template>
  <TotalTime>0</TotalTime>
  <Words>1227</Words>
  <Application>Microsoft Office PowerPoint</Application>
  <PresentationFormat>Widescreen</PresentationFormat>
  <Paragraphs>174</Paragraphs>
  <Slides>13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Malgun Gothic</vt:lpstr>
      <vt:lpstr>Arial</vt:lpstr>
      <vt:lpstr>Calibri</vt:lpstr>
      <vt:lpstr>Microsoft New Tai Lue</vt:lpstr>
      <vt:lpstr>Times New Roman</vt:lpstr>
      <vt:lpstr>Wingdings</vt:lpstr>
      <vt:lpstr>Nano 1 New</vt:lpstr>
      <vt:lpstr>CS ChemDraw Drawing</vt:lpstr>
      <vt:lpstr>PowerPoint Presentation</vt:lpstr>
      <vt:lpstr>PowerPoint Presentation</vt:lpstr>
      <vt:lpstr>Opgave 1</vt:lpstr>
      <vt:lpstr>Opgave 1</vt:lpstr>
      <vt:lpstr>Opgave 1</vt:lpstr>
      <vt:lpstr>Opgave 1</vt:lpstr>
      <vt:lpstr>Opgave 2</vt:lpstr>
      <vt:lpstr>Opgave 2</vt:lpstr>
      <vt:lpstr>Opgave 3</vt:lpstr>
      <vt:lpstr>Opgave 3</vt:lpstr>
      <vt:lpstr>Opgave 3</vt:lpstr>
      <vt:lpstr>Opgave 4</vt:lpstr>
      <vt:lpstr>Opgave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2016-08-17T11:09:17Z</dcterms:created>
  <dcterms:modified xsi:type="dcterms:W3CDTF">2023-11-28T14:27:15Z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